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embeddedFontLst>
    <p:embeddedFont>
      <p:font typeface="Alice"/>
      <p:regular r:id="rId31"/>
    </p:embeddedFont>
    <p:embeddedFont>
      <p:font typeface="Lora"/>
      <p:regular r:id="rId32"/>
    </p:embeddedFont>
    <p:embeddedFont>
      <p:font typeface="Lora"/>
      <p:regular r:id="rId33"/>
    </p:embeddedFont>
    <p:embeddedFont>
      <p:font typeface="Lora"/>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openxmlformats.org/officeDocument/2006/relationships/font" Target="fonts/font1.fntdata"/><Relationship Id="rId32" Type="http://schemas.openxmlformats.org/officeDocument/2006/relationships/font" Target="fonts/font2.fntdata"/><Relationship Id="rId33" Type="http://schemas.openxmlformats.org/officeDocument/2006/relationships/font" Target="fonts/font3.fntdata"/><Relationship Id="rId34"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2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2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23.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25.xml"/><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92648"/>
            <a:ext cx="7556421" cy="978218"/>
          </a:xfrm>
          <a:prstGeom prst="rect">
            <a:avLst/>
          </a:prstGeom>
          <a:noFill/>
          <a:ln/>
        </p:spPr>
        <p:txBody>
          <a:bodyPr wrap="none" lIns="0" tIns="0" rIns="0" bIns="0" rtlCol="0" anchor="t"/>
          <a:lstStyle/>
          <a:p>
            <a:pPr indent="0" marL="0">
              <a:lnSpc>
                <a:spcPts val="7700"/>
              </a:lnSpc>
              <a:buNone/>
            </a:pPr>
            <a:r>
              <a:rPr lang="en-US" sz="6150" dirty="0">
                <a:solidFill>
                  <a:srgbClr val="233E32"/>
                </a:solidFill>
                <a:latin typeface="Alice" pitchFamily="34" charset="0"/>
                <a:ea typeface="Alice" pitchFamily="34" charset="-122"/>
                <a:cs typeface="Alice" pitchFamily="34" charset="-120"/>
              </a:rPr>
              <a:t>नारी सशक्तिकरण</a:t>
            </a:r>
            <a:endParaRPr lang="en-US" sz="6150" dirty="0"/>
          </a:p>
        </p:txBody>
      </p:sp>
      <p:sp>
        <p:nvSpPr>
          <p:cNvPr id="4" name="Text 1"/>
          <p:cNvSpPr/>
          <p:nvPr/>
        </p:nvSpPr>
        <p:spPr>
          <a:xfrm>
            <a:off x="6280190" y="4411028"/>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महिला सशक्तिकरण का अर्थ महिलाओं को उनकी पूरी क्षमता तक पहुंचने के लिए संसाधन और अवसर प्रदान करना है। यह बाधाओं को तोड़ने और समानता को बढ़ावा देने के बारे में है।</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84277"/>
            <a:ext cx="6855976"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महिलाओं का आर्थिक सशक्तिकरण</a:t>
            </a:r>
            <a:endParaRPr lang="en-US" sz="4450" dirty="0"/>
          </a:p>
        </p:txBody>
      </p:sp>
      <p:sp>
        <p:nvSpPr>
          <p:cNvPr id="4" name="Text 1"/>
          <p:cNvSpPr/>
          <p:nvPr/>
        </p:nvSpPr>
        <p:spPr>
          <a:xfrm>
            <a:off x="6280190" y="1933218"/>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आर्थिक सशक्तिकरण में महिलाओं को आर्थिक गतिविधियों में भाग लेने, आय अर्जित करने और अपनी आजीविका में सुधार करने के साधन प्रदान करना शामिल है।</a:t>
            </a:r>
            <a:endParaRPr lang="en-US" sz="1750" dirty="0"/>
          </a:p>
        </p:txBody>
      </p:sp>
      <p:sp>
        <p:nvSpPr>
          <p:cNvPr id="5" name="Shape 2"/>
          <p:cNvSpPr/>
          <p:nvPr/>
        </p:nvSpPr>
        <p:spPr>
          <a:xfrm>
            <a:off x="6280190" y="2914174"/>
            <a:ext cx="7556421" cy="4431030"/>
          </a:xfrm>
          <a:prstGeom prst="roundRect">
            <a:avLst>
              <a:gd name="adj" fmla="val 768"/>
            </a:avLst>
          </a:prstGeom>
          <a:noFill/>
          <a:ln w="7620">
            <a:solidFill>
              <a:srgbClr val="000000">
                <a:alpha val="8000"/>
              </a:srgbClr>
            </a:solidFill>
            <a:prstDash val="solid"/>
          </a:ln>
        </p:spPr>
      </p:sp>
      <p:sp>
        <p:nvSpPr>
          <p:cNvPr id="6" name="Shape 3"/>
          <p:cNvSpPr/>
          <p:nvPr/>
        </p:nvSpPr>
        <p:spPr>
          <a:xfrm>
            <a:off x="6287810" y="2921794"/>
            <a:ext cx="7541181" cy="1013222"/>
          </a:xfrm>
          <a:prstGeom prst="rect">
            <a:avLst/>
          </a:prstGeom>
          <a:solidFill>
            <a:srgbClr val="FFFFFF">
              <a:alpha val="4000"/>
            </a:srgbClr>
          </a:solidFill>
          <a:ln/>
        </p:spPr>
      </p:sp>
      <p:sp>
        <p:nvSpPr>
          <p:cNvPr id="7" name="Text 4"/>
          <p:cNvSpPr/>
          <p:nvPr/>
        </p:nvSpPr>
        <p:spPr>
          <a:xfrm>
            <a:off x="6514624" y="3065502"/>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माइक्रोफाइनांस</a:t>
            </a:r>
            <a:endParaRPr lang="en-US" sz="1750" dirty="0"/>
          </a:p>
        </p:txBody>
      </p:sp>
      <p:sp>
        <p:nvSpPr>
          <p:cNvPr id="8" name="Text 5"/>
          <p:cNvSpPr/>
          <p:nvPr/>
        </p:nvSpPr>
        <p:spPr>
          <a:xfrm>
            <a:off x="10289024" y="3065502"/>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ऋण और वित्तीय सेवाओं तक पहुंच प्रदान करना।</a:t>
            </a:r>
            <a:endParaRPr lang="en-US" sz="1750" dirty="0"/>
          </a:p>
        </p:txBody>
      </p:sp>
      <p:sp>
        <p:nvSpPr>
          <p:cNvPr id="9" name="Shape 6"/>
          <p:cNvSpPr/>
          <p:nvPr/>
        </p:nvSpPr>
        <p:spPr>
          <a:xfrm>
            <a:off x="6287810" y="3935016"/>
            <a:ext cx="7541181" cy="1013222"/>
          </a:xfrm>
          <a:prstGeom prst="rect">
            <a:avLst/>
          </a:prstGeom>
          <a:solidFill>
            <a:srgbClr val="000000">
              <a:alpha val="4000"/>
            </a:srgbClr>
          </a:solidFill>
          <a:ln/>
        </p:spPr>
      </p:sp>
      <p:sp>
        <p:nvSpPr>
          <p:cNvPr id="10" name="Text 7"/>
          <p:cNvSpPr/>
          <p:nvPr/>
        </p:nvSpPr>
        <p:spPr>
          <a:xfrm>
            <a:off x="6514624" y="4078724"/>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उद्यमशीलता</a:t>
            </a:r>
            <a:endParaRPr lang="en-US" sz="1750" dirty="0"/>
          </a:p>
        </p:txBody>
      </p:sp>
      <p:sp>
        <p:nvSpPr>
          <p:cNvPr id="11" name="Text 8"/>
          <p:cNvSpPr/>
          <p:nvPr/>
        </p:nvSpPr>
        <p:spPr>
          <a:xfrm>
            <a:off x="10289024" y="4078724"/>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महिलाओं के स्वामित्व वाले व्यवसायों और उद्यमिता का समर्थन करना।</a:t>
            </a:r>
            <a:endParaRPr lang="en-US" sz="1750" dirty="0"/>
          </a:p>
        </p:txBody>
      </p:sp>
      <p:sp>
        <p:nvSpPr>
          <p:cNvPr id="12" name="Shape 9"/>
          <p:cNvSpPr/>
          <p:nvPr/>
        </p:nvSpPr>
        <p:spPr>
          <a:xfrm>
            <a:off x="6287810" y="4948238"/>
            <a:ext cx="7541181" cy="1013222"/>
          </a:xfrm>
          <a:prstGeom prst="rect">
            <a:avLst/>
          </a:prstGeom>
          <a:solidFill>
            <a:srgbClr val="FFFFFF">
              <a:alpha val="4000"/>
            </a:srgbClr>
          </a:solidFill>
          <a:ln/>
        </p:spPr>
      </p:sp>
      <p:sp>
        <p:nvSpPr>
          <p:cNvPr id="13" name="Text 10"/>
          <p:cNvSpPr/>
          <p:nvPr/>
        </p:nvSpPr>
        <p:spPr>
          <a:xfrm>
            <a:off x="6514624" y="5091946"/>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नौकरी प्रशिक्षण</a:t>
            </a:r>
            <a:endParaRPr lang="en-US" sz="1750" dirty="0"/>
          </a:p>
        </p:txBody>
      </p:sp>
      <p:sp>
        <p:nvSpPr>
          <p:cNvPr id="14" name="Text 11"/>
          <p:cNvSpPr/>
          <p:nvPr/>
        </p:nvSpPr>
        <p:spPr>
          <a:xfrm>
            <a:off x="10289024" y="5091946"/>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रोजगार क्षमता बढ़ाने के लिए कौशल प्रशिक्षण प्रदान करना।</a:t>
            </a:r>
            <a:endParaRPr lang="en-US" sz="1750" dirty="0"/>
          </a:p>
        </p:txBody>
      </p:sp>
      <p:sp>
        <p:nvSpPr>
          <p:cNvPr id="15" name="Shape 12"/>
          <p:cNvSpPr/>
          <p:nvPr/>
        </p:nvSpPr>
        <p:spPr>
          <a:xfrm>
            <a:off x="6287810" y="5961459"/>
            <a:ext cx="7541181" cy="1376124"/>
          </a:xfrm>
          <a:prstGeom prst="rect">
            <a:avLst/>
          </a:prstGeom>
          <a:solidFill>
            <a:srgbClr val="000000">
              <a:alpha val="4000"/>
            </a:srgbClr>
          </a:solidFill>
          <a:ln/>
        </p:spPr>
      </p:sp>
      <p:sp>
        <p:nvSpPr>
          <p:cNvPr id="16" name="Text 13"/>
          <p:cNvSpPr/>
          <p:nvPr/>
        </p:nvSpPr>
        <p:spPr>
          <a:xfrm>
            <a:off x="6514624" y="610516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समान वेतन</a:t>
            </a:r>
            <a:endParaRPr lang="en-US" sz="1750" dirty="0"/>
          </a:p>
        </p:txBody>
      </p:sp>
      <p:sp>
        <p:nvSpPr>
          <p:cNvPr id="17" name="Text 14"/>
          <p:cNvSpPr/>
          <p:nvPr/>
        </p:nvSpPr>
        <p:spPr>
          <a:xfrm>
            <a:off x="10289024" y="6105168"/>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लैंगिक वेतन अंतर को खत्म करने के लिए समान काम के लिए समान वेतन को बढ़ावा देना।</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779" y="758309"/>
            <a:ext cx="5559743" cy="669131"/>
          </a:xfrm>
          <a:prstGeom prst="rect">
            <a:avLst/>
          </a:prstGeom>
          <a:noFill/>
          <a:ln/>
        </p:spPr>
        <p:txBody>
          <a:bodyPr wrap="none" lIns="0" tIns="0" rIns="0" bIns="0" rtlCol="0" anchor="t"/>
          <a:lstStyle/>
          <a:p>
            <a:pPr indent="0" marL="0">
              <a:lnSpc>
                <a:spcPts val="5250"/>
              </a:lnSpc>
              <a:buNone/>
            </a:pPr>
            <a:r>
              <a:rPr lang="en-US" sz="4200" dirty="0">
                <a:solidFill>
                  <a:srgbClr val="233E32"/>
                </a:solidFill>
                <a:latin typeface="Alice" pitchFamily="34" charset="0"/>
                <a:ea typeface="Alice" pitchFamily="34" charset="-122"/>
                <a:cs typeface="Alice" pitchFamily="34" charset="-120"/>
              </a:rPr>
              <a:t>नेतृत्वकारी भूमिका में महिलाएँ</a:t>
            </a:r>
            <a:endParaRPr lang="en-US" sz="4200" dirty="0"/>
          </a:p>
        </p:txBody>
      </p:sp>
      <p:sp>
        <p:nvSpPr>
          <p:cNvPr id="4" name="Text 1"/>
          <p:cNvSpPr/>
          <p:nvPr/>
        </p:nvSpPr>
        <p:spPr>
          <a:xfrm>
            <a:off x="6235779" y="1748552"/>
            <a:ext cx="7645241" cy="342662"/>
          </a:xfrm>
          <a:prstGeom prst="rect">
            <a:avLst/>
          </a:prstGeom>
          <a:noFill/>
          <a:ln/>
        </p:spPr>
        <p:txBody>
          <a:bodyPr wrap="none" lIns="0" tIns="0" rIns="0" bIns="0" rtlCol="0" anchor="t"/>
          <a:lstStyle/>
          <a:p>
            <a:pPr indent="0" marL="0">
              <a:lnSpc>
                <a:spcPts val="2650"/>
              </a:lnSpc>
              <a:buNone/>
            </a:pPr>
            <a:r>
              <a:rPr lang="en-US" sz="1650" dirty="0">
                <a:solidFill>
                  <a:srgbClr val="2C2821"/>
                </a:solidFill>
                <a:latin typeface="Lora" pitchFamily="34" charset="0"/>
                <a:ea typeface="Lora" pitchFamily="34" charset="-122"/>
                <a:cs typeface="Lora" pitchFamily="34" charset="-120"/>
              </a:rPr>
              <a:t>महिलाएं सक्षम नेता हैं जो संगठनों और समुदायों में अद्वितीय दृष्टिकोण और कौशल का योगदान देती हैं।</a:t>
            </a:r>
            <a:endParaRPr lang="en-US" sz="1650" dirty="0"/>
          </a:p>
        </p:txBody>
      </p:sp>
      <p:pic>
        <p:nvPicPr>
          <p:cNvPr id="5" name="Image 1" descr="preencoded.png">    </p:cNvPr>
          <p:cNvPicPr>
            <a:picLocks noChangeAspect="1"/>
          </p:cNvPicPr>
          <p:nvPr/>
        </p:nvPicPr>
        <p:blipFill>
          <a:blip r:embed="rId2"/>
          <a:stretch>
            <a:fillRect/>
          </a:stretch>
        </p:blipFill>
        <p:spPr>
          <a:xfrm>
            <a:off x="6235779" y="2332077"/>
            <a:ext cx="1070610" cy="1713071"/>
          </a:xfrm>
          <a:prstGeom prst="rect">
            <a:avLst/>
          </a:prstGeom>
        </p:spPr>
      </p:pic>
      <p:sp>
        <p:nvSpPr>
          <p:cNvPr id="6" name="Text 2"/>
          <p:cNvSpPr/>
          <p:nvPr/>
        </p:nvSpPr>
        <p:spPr>
          <a:xfrm>
            <a:off x="7627501" y="2546152"/>
            <a:ext cx="2676644" cy="334566"/>
          </a:xfrm>
          <a:prstGeom prst="rect">
            <a:avLst/>
          </a:prstGeom>
          <a:noFill/>
          <a:ln/>
        </p:spPr>
        <p:txBody>
          <a:bodyPr wrap="none" lIns="0" tIns="0" rIns="0" bIns="0" rtlCol="0" anchor="t"/>
          <a:lstStyle/>
          <a:p>
            <a:pPr algn="l" indent="0" marL="0">
              <a:lnSpc>
                <a:spcPts val="2600"/>
              </a:lnSpc>
              <a:buNone/>
            </a:pPr>
            <a:r>
              <a:rPr lang="en-US" sz="2100" dirty="0">
                <a:solidFill>
                  <a:srgbClr val="2C2821"/>
                </a:solidFill>
                <a:latin typeface="Alice" pitchFamily="34" charset="0"/>
                <a:ea typeface="Alice" pitchFamily="34" charset="-122"/>
                <a:cs typeface="Alice" pitchFamily="34" charset="-120"/>
              </a:rPr>
              <a:t>नेतृत्व प्रशिक्षण</a:t>
            </a:r>
            <a:endParaRPr lang="en-US" sz="2100" dirty="0"/>
          </a:p>
        </p:txBody>
      </p:sp>
      <p:sp>
        <p:nvSpPr>
          <p:cNvPr id="7" name="Text 3"/>
          <p:cNvSpPr/>
          <p:nvPr/>
        </p:nvSpPr>
        <p:spPr>
          <a:xfrm>
            <a:off x="7627501" y="3009186"/>
            <a:ext cx="6253520" cy="342662"/>
          </a:xfrm>
          <a:prstGeom prst="rect">
            <a:avLst/>
          </a:prstGeom>
          <a:noFill/>
          <a:ln/>
        </p:spPr>
        <p:txBody>
          <a:bodyPr wrap="none" lIns="0" tIns="0" rIns="0" bIns="0" rtlCol="0" anchor="t"/>
          <a:lstStyle/>
          <a:p>
            <a:pPr algn="l" indent="0" marL="0">
              <a:lnSpc>
                <a:spcPts val="2650"/>
              </a:lnSpc>
              <a:buNone/>
            </a:pPr>
            <a:r>
              <a:rPr lang="en-US" sz="1650" dirty="0">
                <a:solidFill>
                  <a:srgbClr val="2C2821"/>
                </a:solidFill>
                <a:latin typeface="Lora" pitchFamily="34" charset="0"/>
                <a:ea typeface="Lora" pitchFamily="34" charset="-122"/>
                <a:cs typeface="Lora" pitchFamily="34" charset="-120"/>
              </a:rPr>
              <a:t>महिलाओं को नेतृत्व कौशल विकसित करने के अवसर प्रदान करना महत्वपूर्ण है।</a:t>
            </a:r>
            <a:endParaRPr lang="en-US" sz="1650" dirty="0"/>
          </a:p>
        </p:txBody>
      </p:sp>
      <p:pic>
        <p:nvPicPr>
          <p:cNvPr id="8" name="Image 2" descr="preencoded.png">    </p:cNvPr>
          <p:cNvPicPr>
            <a:picLocks noChangeAspect="1"/>
          </p:cNvPicPr>
          <p:nvPr/>
        </p:nvPicPr>
        <p:blipFill>
          <a:blip r:embed="rId3"/>
          <a:stretch>
            <a:fillRect/>
          </a:stretch>
        </p:blipFill>
        <p:spPr>
          <a:xfrm>
            <a:off x="6235779" y="4045148"/>
            <a:ext cx="1070610" cy="1713071"/>
          </a:xfrm>
          <a:prstGeom prst="rect">
            <a:avLst/>
          </a:prstGeom>
        </p:spPr>
      </p:pic>
      <p:sp>
        <p:nvSpPr>
          <p:cNvPr id="9" name="Text 4"/>
          <p:cNvSpPr/>
          <p:nvPr/>
        </p:nvSpPr>
        <p:spPr>
          <a:xfrm>
            <a:off x="7627501" y="4259223"/>
            <a:ext cx="2676644" cy="334566"/>
          </a:xfrm>
          <a:prstGeom prst="rect">
            <a:avLst/>
          </a:prstGeom>
          <a:noFill/>
          <a:ln/>
        </p:spPr>
        <p:txBody>
          <a:bodyPr wrap="none" lIns="0" tIns="0" rIns="0" bIns="0" rtlCol="0" anchor="t"/>
          <a:lstStyle/>
          <a:p>
            <a:pPr algn="l" indent="0" marL="0">
              <a:lnSpc>
                <a:spcPts val="2600"/>
              </a:lnSpc>
              <a:buNone/>
            </a:pPr>
            <a:r>
              <a:rPr lang="en-US" sz="2100" dirty="0">
                <a:solidFill>
                  <a:srgbClr val="2C2821"/>
                </a:solidFill>
                <a:latin typeface="Alice" pitchFamily="34" charset="0"/>
                <a:ea typeface="Alice" pitchFamily="34" charset="-122"/>
                <a:cs typeface="Alice" pitchFamily="34" charset="-120"/>
              </a:rPr>
              <a:t>परामर्श कार्यक्रम</a:t>
            </a:r>
            <a:endParaRPr lang="en-US" sz="2100" dirty="0"/>
          </a:p>
        </p:txBody>
      </p:sp>
      <p:sp>
        <p:nvSpPr>
          <p:cNvPr id="10" name="Text 5"/>
          <p:cNvSpPr/>
          <p:nvPr/>
        </p:nvSpPr>
        <p:spPr>
          <a:xfrm>
            <a:off x="7627501" y="4722257"/>
            <a:ext cx="6253520" cy="685324"/>
          </a:xfrm>
          <a:prstGeom prst="rect">
            <a:avLst/>
          </a:prstGeom>
          <a:noFill/>
          <a:ln/>
        </p:spPr>
        <p:txBody>
          <a:bodyPr wrap="square" lIns="0" tIns="0" rIns="0" bIns="0" rtlCol="0" anchor="t"/>
          <a:lstStyle/>
          <a:p>
            <a:pPr algn="l" indent="0" marL="0">
              <a:lnSpc>
                <a:spcPts val="2650"/>
              </a:lnSpc>
              <a:buNone/>
            </a:pPr>
            <a:r>
              <a:rPr lang="en-US" sz="1650" dirty="0">
                <a:solidFill>
                  <a:srgbClr val="2C2821"/>
                </a:solidFill>
                <a:latin typeface="Lora" pitchFamily="34" charset="0"/>
                <a:ea typeface="Lora" pitchFamily="34" charset="-122"/>
                <a:cs typeface="Lora" pitchFamily="34" charset="-120"/>
              </a:rPr>
              <a:t>मेंटरशिप कार्यक्रम महिलाओं को करियर की चुनौतियों से निपटने और उनके नेतृत्व लक्ष्यों को प्राप्त करने में मदद कर सकते हैं।</a:t>
            </a:r>
            <a:endParaRPr lang="en-US" sz="1650" dirty="0"/>
          </a:p>
        </p:txBody>
      </p:sp>
      <p:pic>
        <p:nvPicPr>
          <p:cNvPr id="11" name="Image 3" descr="preencoded.png">    </p:cNvPr>
          <p:cNvPicPr>
            <a:picLocks noChangeAspect="1"/>
          </p:cNvPicPr>
          <p:nvPr/>
        </p:nvPicPr>
        <p:blipFill>
          <a:blip r:embed="rId4"/>
          <a:stretch>
            <a:fillRect/>
          </a:stretch>
        </p:blipFill>
        <p:spPr>
          <a:xfrm>
            <a:off x="6235779" y="5758220"/>
            <a:ext cx="1070610" cy="1713071"/>
          </a:xfrm>
          <a:prstGeom prst="rect">
            <a:avLst/>
          </a:prstGeom>
        </p:spPr>
      </p:pic>
      <p:sp>
        <p:nvSpPr>
          <p:cNvPr id="12" name="Text 6"/>
          <p:cNvSpPr/>
          <p:nvPr/>
        </p:nvSpPr>
        <p:spPr>
          <a:xfrm>
            <a:off x="7627501" y="5972294"/>
            <a:ext cx="2676644" cy="334566"/>
          </a:xfrm>
          <a:prstGeom prst="rect">
            <a:avLst/>
          </a:prstGeom>
          <a:noFill/>
          <a:ln/>
        </p:spPr>
        <p:txBody>
          <a:bodyPr wrap="none" lIns="0" tIns="0" rIns="0" bIns="0" rtlCol="0" anchor="t"/>
          <a:lstStyle/>
          <a:p>
            <a:pPr algn="l" indent="0" marL="0">
              <a:lnSpc>
                <a:spcPts val="2600"/>
              </a:lnSpc>
              <a:buNone/>
            </a:pPr>
            <a:r>
              <a:rPr lang="en-US" sz="2100" dirty="0">
                <a:solidFill>
                  <a:srgbClr val="2C2821"/>
                </a:solidFill>
                <a:latin typeface="Alice" pitchFamily="34" charset="0"/>
                <a:ea typeface="Alice" pitchFamily="34" charset="-122"/>
                <a:cs typeface="Alice" pitchFamily="34" charset="-120"/>
              </a:rPr>
              <a:t>रोल मॉडल्स</a:t>
            </a:r>
            <a:endParaRPr lang="en-US" sz="2100" dirty="0"/>
          </a:p>
        </p:txBody>
      </p:sp>
      <p:sp>
        <p:nvSpPr>
          <p:cNvPr id="13" name="Text 7"/>
          <p:cNvSpPr/>
          <p:nvPr/>
        </p:nvSpPr>
        <p:spPr>
          <a:xfrm>
            <a:off x="7627501" y="6435328"/>
            <a:ext cx="6253520" cy="685324"/>
          </a:xfrm>
          <a:prstGeom prst="rect">
            <a:avLst/>
          </a:prstGeom>
          <a:noFill/>
          <a:ln/>
        </p:spPr>
        <p:txBody>
          <a:bodyPr wrap="square" lIns="0" tIns="0" rIns="0" bIns="0" rtlCol="0" anchor="t"/>
          <a:lstStyle/>
          <a:p>
            <a:pPr algn="l" indent="0" marL="0">
              <a:lnSpc>
                <a:spcPts val="2650"/>
              </a:lnSpc>
              <a:buNone/>
            </a:pPr>
            <a:r>
              <a:rPr lang="en-US" sz="1650" dirty="0">
                <a:solidFill>
                  <a:srgbClr val="2C2821"/>
                </a:solidFill>
                <a:latin typeface="Lora" pitchFamily="34" charset="0"/>
                <a:ea typeface="Lora" pitchFamily="34" charset="-122"/>
                <a:cs typeface="Lora" pitchFamily="34" charset="-120"/>
              </a:rPr>
              <a:t>सफल महिला नेताओं को उजागर करने से अन्य महिलाओं को प्रेरणा मिलती है और रूढ़िवादिता टूटती है।</a:t>
            </a:r>
            <a:endParaRPr lang="en-US" sz="1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010126"/>
            <a:ext cx="6209348" cy="6209347"/>
          </a:xfrm>
          <a:prstGeom prst="rect">
            <a:avLst/>
          </a:prstGeom>
        </p:spPr>
      </p:pic>
      <p:sp>
        <p:nvSpPr>
          <p:cNvPr id="3" name="Text 0"/>
          <p:cNvSpPr/>
          <p:nvPr/>
        </p:nvSpPr>
        <p:spPr>
          <a:xfrm>
            <a:off x="7599521" y="1337786"/>
            <a:ext cx="6146602"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महिलाओं के लिए कानूनी सुधार</a:t>
            </a:r>
            <a:endParaRPr lang="en-US" sz="4450" dirty="0"/>
          </a:p>
        </p:txBody>
      </p:sp>
      <p:sp>
        <p:nvSpPr>
          <p:cNvPr id="4" name="Text 1"/>
          <p:cNvSpPr/>
          <p:nvPr/>
        </p:nvSpPr>
        <p:spPr>
          <a:xfrm>
            <a:off x="7599521" y="2273379"/>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2"/>
          <p:cNvSpPr/>
          <p:nvPr/>
        </p:nvSpPr>
        <p:spPr>
          <a:xfrm>
            <a:off x="7599521" y="2863096"/>
            <a:ext cx="3594259"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संपत्ति अधिकार और विरासत कानून:</a:t>
            </a:r>
            <a:endParaRPr lang="en-US" sz="2200" dirty="0"/>
          </a:p>
        </p:txBody>
      </p:sp>
      <p:sp>
        <p:nvSpPr>
          <p:cNvPr id="6" name="Text 3"/>
          <p:cNvSpPr/>
          <p:nvPr/>
        </p:nvSpPr>
        <p:spPr>
          <a:xfrm>
            <a:off x="7599521" y="3444240"/>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ऐतिहासिक रूप से, भारतीय महिलाओं को पितृसत्तात्मक मानदंडों के कारण संपत्ति के अधिकारों तक पहुँचने में महत्वपूर्ण चुनौतियों का सामना करना पड़ा। हालाँकि, कानूनी सुधारों ने इस स्थिति को सुधारने में महत्वपूर्ण भूमिका निभाई है। </a:t>
            </a:r>
            <a:endParaRPr lang="en-US" sz="1750" dirty="0"/>
          </a:p>
        </p:txBody>
      </p:sp>
      <p:sp>
        <p:nvSpPr>
          <p:cNvPr id="7" name="Text 4"/>
          <p:cNvSpPr/>
          <p:nvPr/>
        </p:nvSpPr>
        <p:spPr>
          <a:xfrm>
            <a:off x="7599521" y="5099923"/>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समय के साथ, विरासत कानूनों में सुधारों ने महिलाओं को पारिवारिक संपत्ति में अपने उचित हिस्से का दावा करने की अनुमति दी है। उदाहरण के लिए, बेटियों को पैतृक संपत्ति में समान अधिकार देने के लिए 2005 में हिंदू उत्तराधिकार अधिनियम में संशोधन किया गया था। इस बदलाव ने महिलाओं को आर्थिक रूप से सशक्त बनाया है और उनकी वित्तीय स्वतंत्रता बढ़ाई है।</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50188" y="432316"/>
            <a:ext cx="1965127" cy="245626"/>
          </a:xfrm>
          <a:prstGeom prst="rect">
            <a:avLst/>
          </a:prstGeom>
          <a:noFill/>
          <a:ln/>
        </p:spPr>
        <p:txBody>
          <a:bodyPr wrap="none" lIns="0" tIns="0" rIns="0" bIns="0" rtlCol="0" anchor="t"/>
          <a:lstStyle/>
          <a:p>
            <a:pPr indent="0" marL="0">
              <a:lnSpc>
                <a:spcPts val="1900"/>
              </a:lnSpc>
              <a:buNone/>
            </a:pPr>
            <a:r>
              <a:rPr lang="en-US" sz="1500" dirty="0">
                <a:solidFill>
                  <a:srgbClr val="233E32"/>
                </a:solidFill>
                <a:latin typeface="Alice" pitchFamily="34" charset="0"/>
                <a:ea typeface="Alice" pitchFamily="34" charset="-122"/>
                <a:cs typeface="Alice" pitchFamily="34" charset="-120"/>
              </a:rPr>
              <a:t>महिला विरुद्ध हिंसा विधान:</a:t>
            </a:r>
            <a:endParaRPr lang="en-US" sz="1500" dirty="0"/>
          </a:p>
        </p:txBody>
      </p:sp>
      <p:sp>
        <p:nvSpPr>
          <p:cNvPr id="3" name="Text 1"/>
          <p:cNvSpPr/>
          <p:nvPr/>
        </p:nvSpPr>
        <p:spPr>
          <a:xfrm>
            <a:off x="550188" y="992267"/>
            <a:ext cx="13530024" cy="251460"/>
          </a:xfrm>
          <a:prstGeom prst="rect">
            <a:avLst/>
          </a:prstGeom>
          <a:noFill/>
          <a:ln/>
        </p:spPr>
        <p:txBody>
          <a:bodyPr wrap="none" lIns="0" tIns="0" rIns="0" bIns="0" rtlCol="0" anchor="t"/>
          <a:lstStyle/>
          <a:p>
            <a:pPr indent="0" marL="0">
              <a:lnSpc>
                <a:spcPts val="1950"/>
              </a:lnSpc>
              <a:buNone/>
            </a:pPr>
            <a:r>
              <a:rPr lang="en-US" sz="1200" dirty="0">
                <a:solidFill>
                  <a:srgbClr val="2C2821"/>
                </a:solidFill>
                <a:latin typeface="Lora" pitchFamily="34" charset="0"/>
                <a:ea typeface="Lora" pitchFamily="34" charset="-122"/>
                <a:cs typeface="Lora" pitchFamily="34" charset="-120"/>
              </a:rPr>
              <a:t>महिलाओं की सुरक्षा और सशक्तिकरण के लिए हिंसा के खिलाफ कानूनी सुरक्षा आवश्यक है। भारत ने इस क्षेत्र में उल्लेखनीय प्रगति की है।</a:t>
            </a:r>
            <a:endParaRPr lang="en-US" sz="1200" dirty="0"/>
          </a:p>
        </p:txBody>
      </p:sp>
      <p:sp>
        <p:nvSpPr>
          <p:cNvPr id="4" name="Text 2"/>
          <p:cNvSpPr/>
          <p:nvPr/>
        </p:nvSpPr>
        <p:spPr>
          <a:xfrm>
            <a:off x="550188" y="1420535"/>
            <a:ext cx="13530024" cy="251460"/>
          </a:xfrm>
          <a:prstGeom prst="rect">
            <a:avLst/>
          </a:prstGeom>
          <a:noFill/>
          <a:ln/>
        </p:spPr>
        <p:txBody>
          <a:bodyPr wrap="none" lIns="0" tIns="0" rIns="0" bIns="0" rtlCol="0" anchor="t"/>
          <a:lstStyle/>
          <a:p>
            <a:pPr indent="0" marL="0">
              <a:lnSpc>
                <a:spcPts val="1950"/>
              </a:lnSpc>
              <a:buNone/>
            </a:pPr>
            <a:r>
              <a:rPr lang="en-US" sz="1200" dirty="0">
                <a:solidFill>
                  <a:srgbClr val="2C2821"/>
                </a:solidFill>
                <a:latin typeface="Lora" pitchFamily="34" charset="0"/>
                <a:ea typeface="Lora" pitchFamily="34" charset="-122"/>
                <a:cs typeface="Lora" pitchFamily="34" charset="-120"/>
              </a:rPr>
              <a:t>2005 के घरेलू हिंसा अधिनियम का उद्देश्य महिलाओं को उनके घरों के भीतर हिंसा से बचाना था। यह दुर्व्यवहार के विभिन्न रूपों को पहचानता है और पीड़ितों को कानूनी उपचार प्रदान करता है।</a:t>
            </a:r>
            <a:endParaRPr lang="en-US" sz="1200" dirty="0"/>
          </a:p>
        </p:txBody>
      </p:sp>
      <p:sp>
        <p:nvSpPr>
          <p:cNvPr id="5" name="Text 3"/>
          <p:cNvSpPr/>
          <p:nvPr/>
        </p:nvSpPr>
        <p:spPr>
          <a:xfrm>
            <a:off x="550188" y="1848803"/>
            <a:ext cx="13530024" cy="251460"/>
          </a:xfrm>
          <a:prstGeom prst="rect">
            <a:avLst/>
          </a:prstGeom>
          <a:noFill/>
          <a:ln/>
        </p:spPr>
        <p:txBody>
          <a:bodyPr wrap="none" lIns="0" tIns="0" rIns="0" bIns="0" rtlCol="0" anchor="t"/>
          <a:lstStyle/>
          <a:p>
            <a:pPr indent="0" marL="0">
              <a:lnSpc>
                <a:spcPts val="1950"/>
              </a:lnSpc>
              <a:buNone/>
            </a:pPr>
            <a:r>
              <a:rPr lang="en-US" sz="1200" dirty="0">
                <a:solidFill>
                  <a:srgbClr val="2C2821"/>
                </a:solidFill>
                <a:latin typeface="Lora" pitchFamily="34" charset="0"/>
                <a:ea typeface="Lora" pitchFamily="34" charset="-122"/>
                <a:cs typeface="Lora" pitchFamily="34" charset="-120"/>
              </a:rPr>
              <a:t>भारत ने महिलाओं के अधिकारों की सुरक्षा के लिए कई कानून बनाए हैं। इसमे शामिल है:</a:t>
            </a:r>
            <a:endParaRPr lang="en-US" sz="1200" dirty="0"/>
          </a:p>
        </p:txBody>
      </p:sp>
      <p:sp>
        <p:nvSpPr>
          <p:cNvPr id="6" name="Text 4"/>
          <p:cNvSpPr/>
          <p:nvPr/>
        </p:nvSpPr>
        <p:spPr>
          <a:xfrm>
            <a:off x="550188" y="2277070"/>
            <a:ext cx="13530024" cy="251460"/>
          </a:xfrm>
          <a:prstGeom prst="rect">
            <a:avLst/>
          </a:prstGeom>
          <a:noFill/>
          <a:ln/>
        </p:spPr>
        <p:txBody>
          <a:bodyPr wrap="none" lIns="0" tIns="0" rIns="0" bIns="0" rtlCol="0" anchor="t"/>
          <a:lstStyle/>
          <a:p>
            <a:pPr indent="0" marL="0">
              <a:lnSpc>
                <a:spcPts val="1950"/>
              </a:lnSpc>
              <a:buNone/>
            </a:pPr>
            <a:r>
              <a:rPr lang="en-US" sz="1200" dirty="0">
                <a:solidFill>
                  <a:srgbClr val="2C2821"/>
                </a:solidFill>
                <a:latin typeface="Lora" pitchFamily="34" charset="0"/>
                <a:ea typeface="Lora" pitchFamily="34" charset="-122"/>
                <a:cs typeface="Lora" pitchFamily="34" charset="-120"/>
              </a:rPr>
              <a:t> दहेज निषेध अधिनियम (1961): </a:t>
            </a:r>
            <a:endParaRPr lang="en-US" sz="1200" dirty="0"/>
          </a:p>
        </p:txBody>
      </p:sp>
      <p:sp>
        <p:nvSpPr>
          <p:cNvPr id="7" name="Text 5"/>
          <p:cNvSpPr/>
          <p:nvPr/>
        </p:nvSpPr>
        <p:spPr>
          <a:xfrm>
            <a:off x="550188" y="2705338"/>
            <a:ext cx="13530024" cy="251460"/>
          </a:xfrm>
          <a:prstGeom prst="rect">
            <a:avLst/>
          </a:prstGeom>
          <a:noFill/>
          <a:ln/>
        </p:spPr>
        <p:txBody>
          <a:bodyPr wrap="none" lIns="0" tIns="0" rIns="0" bIns="0" rtlCol="0" anchor="t"/>
          <a:lstStyle/>
          <a:p>
            <a:pPr indent="0" marL="0">
              <a:lnSpc>
                <a:spcPts val="1950"/>
              </a:lnSpc>
              <a:buNone/>
            </a:pPr>
            <a:r>
              <a:rPr lang="en-US" sz="1200" dirty="0">
                <a:solidFill>
                  <a:srgbClr val="2C2821"/>
                </a:solidFill>
                <a:latin typeface="Lora" pitchFamily="34" charset="0"/>
                <a:ea typeface="Lora" pitchFamily="34" charset="-122"/>
                <a:cs typeface="Lora" pitchFamily="34" charset="-120"/>
              </a:rPr>
              <a:t>दहेज संबंधी दुर्व्यवहार का मुकाबला करने के लिए। </a:t>
            </a:r>
            <a:endParaRPr lang="en-US" sz="1200" dirty="0"/>
          </a:p>
        </p:txBody>
      </p:sp>
      <p:sp>
        <p:nvSpPr>
          <p:cNvPr id="8" name="Text 6"/>
          <p:cNvSpPr/>
          <p:nvPr/>
        </p:nvSpPr>
        <p:spPr>
          <a:xfrm>
            <a:off x="550188" y="3192542"/>
            <a:ext cx="3748921" cy="245626"/>
          </a:xfrm>
          <a:prstGeom prst="rect">
            <a:avLst/>
          </a:prstGeom>
          <a:noFill/>
          <a:ln/>
        </p:spPr>
        <p:txBody>
          <a:bodyPr wrap="none" lIns="0" tIns="0" rIns="0" bIns="0" rtlCol="0" anchor="t"/>
          <a:lstStyle/>
          <a:p>
            <a:pPr indent="0" marL="0">
              <a:lnSpc>
                <a:spcPts val="1900"/>
              </a:lnSpc>
              <a:buNone/>
            </a:pPr>
            <a:r>
              <a:rPr lang="en-US" sz="1500" dirty="0">
                <a:solidFill>
                  <a:srgbClr val="233E32"/>
                </a:solidFill>
                <a:latin typeface="Alice" pitchFamily="34" charset="0"/>
                <a:ea typeface="Alice" pitchFamily="34" charset="-122"/>
                <a:cs typeface="Alice" pitchFamily="34" charset="-120"/>
              </a:rPr>
              <a:t>घरेलू हिंसा से महिलाओं का संरक्षण अधिनियम (2005):</a:t>
            </a:r>
            <a:endParaRPr lang="en-US" sz="1500" dirty="0"/>
          </a:p>
        </p:txBody>
      </p:sp>
      <p:sp>
        <p:nvSpPr>
          <p:cNvPr id="9" name="Text 7"/>
          <p:cNvSpPr/>
          <p:nvPr/>
        </p:nvSpPr>
        <p:spPr>
          <a:xfrm>
            <a:off x="550188" y="3673912"/>
            <a:ext cx="13530024" cy="251460"/>
          </a:xfrm>
          <a:prstGeom prst="rect">
            <a:avLst/>
          </a:prstGeom>
          <a:noFill/>
          <a:ln/>
        </p:spPr>
        <p:txBody>
          <a:bodyPr wrap="none" lIns="0" tIns="0" rIns="0" bIns="0" rtlCol="0" anchor="t"/>
          <a:lstStyle/>
          <a:p>
            <a:pPr indent="0" marL="0">
              <a:lnSpc>
                <a:spcPts val="1950"/>
              </a:lnSpc>
              <a:buNone/>
            </a:pPr>
            <a:r>
              <a:rPr lang="en-US" sz="1200" dirty="0">
                <a:solidFill>
                  <a:srgbClr val="2C2821"/>
                </a:solidFill>
                <a:latin typeface="Lora" pitchFamily="34" charset="0"/>
                <a:ea typeface="Lora" pitchFamily="34" charset="-122"/>
                <a:cs typeface="Lora" pitchFamily="34" charset="-120"/>
              </a:rPr>
              <a:t> परिवारों के भीतर हिंसा को संबोधित करना। </a:t>
            </a:r>
            <a:endParaRPr lang="en-US" sz="1200" dirty="0"/>
          </a:p>
        </p:txBody>
      </p:sp>
      <p:sp>
        <p:nvSpPr>
          <p:cNvPr id="10" name="Text 8"/>
          <p:cNvSpPr/>
          <p:nvPr/>
        </p:nvSpPr>
        <p:spPr>
          <a:xfrm>
            <a:off x="550188" y="4161115"/>
            <a:ext cx="4238149" cy="245626"/>
          </a:xfrm>
          <a:prstGeom prst="rect">
            <a:avLst/>
          </a:prstGeom>
          <a:noFill/>
          <a:ln/>
        </p:spPr>
        <p:txBody>
          <a:bodyPr wrap="none" lIns="0" tIns="0" rIns="0" bIns="0" rtlCol="0" anchor="t"/>
          <a:lstStyle/>
          <a:p>
            <a:pPr indent="0" marL="0">
              <a:lnSpc>
                <a:spcPts val="1900"/>
              </a:lnSpc>
              <a:buNone/>
            </a:pPr>
            <a:r>
              <a:rPr lang="en-US" sz="1500" dirty="0">
                <a:solidFill>
                  <a:srgbClr val="233E32"/>
                </a:solidFill>
                <a:latin typeface="Alice" pitchFamily="34" charset="0"/>
                <a:ea typeface="Alice" pitchFamily="34" charset="-122"/>
                <a:cs typeface="Alice" pitchFamily="34" charset="-120"/>
              </a:rPr>
              <a:t>महिलाओं का अश्लील प्रतिनिधित्व (निषेध) अधिनियम (1986): </a:t>
            </a:r>
            <a:endParaRPr lang="en-US" sz="1500" dirty="0"/>
          </a:p>
        </p:txBody>
      </p:sp>
      <p:sp>
        <p:nvSpPr>
          <p:cNvPr id="11" name="Text 9"/>
          <p:cNvSpPr/>
          <p:nvPr/>
        </p:nvSpPr>
        <p:spPr>
          <a:xfrm>
            <a:off x="550188" y="4642485"/>
            <a:ext cx="13530024" cy="251460"/>
          </a:xfrm>
          <a:prstGeom prst="rect">
            <a:avLst/>
          </a:prstGeom>
          <a:noFill/>
          <a:ln/>
        </p:spPr>
        <p:txBody>
          <a:bodyPr wrap="none" lIns="0" tIns="0" rIns="0" bIns="0" rtlCol="0" anchor="t"/>
          <a:lstStyle/>
          <a:p>
            <a:pPr indent="0" marL="0">
              <a:lnSpc>
                <a:spcPts val="1950"/>
              </a:lnSpc>
              <a:buNone/>
            </a:pPr>
            <a:r>
              <a:rPr lang="en-US" sz="1200" dirty="0">
                <a:solidFill>
                  <a:srgbClr val="2C2821"/>
                </a:solidFill>
                <a:latin typeface="Lora" pitchFamily="34" charset="0"/>
                <a:ea typeface="Lora" pitchFamily="34" charset="-122"/>
                <a:cs typeface="Lora" pitchFamily="34" charset="-120"/>
              </a:rPr>
              <a:t>महिलाओं के वस्तुकरण को रोकना। </a:t>
            </a:r>
            <a:endParaRPr lang="en-US" sz="1200" dirty="0"/>
          </a:p>
        </p:txBody>
      </p:sp>
      <p:sp>
        <p:nvSpPr>
          <p:cNvPr id="12" name="Text 10"/>
          <p:cNvSpPr/>
          <p:nvPr/>
        </p:nvSpPr>
        <p:spPr>
          <a:xfrm>
            <a:off x="550188" y="5129689"/>
            <a:ext cx="5280660" cy="245626"/>
          </a:xfrm>
          <a:prstGeom prst="rect">
            <a:avLst/>
          </a:prstGeom>
          <a:noFill/>
          <a:ln/>
        </p:spPr>
        <p:txBody>
          <a:bodyPr wrap="none" lIns="0" tIns="0" rIns="0" bIns="0" rtlCol="0" anchor="t"/>
          <a:lstStyle/>
          <a:p>
            <a:pPr indent="0" marL="0">
              <a:lnSpc>
                <a:spcPts val="1900"/>
              </a:lnSpc>
              <a:buNone/>
            </a:pPr>
            <a:r>
              <a:rPr lang="en-US" sz="1500" dirty="0">
                <a:solidFill>
                  <a:srgbClr val="233E32"/>
                </a:solidFill>
                <a:latin typeface="Alice" pitchFamily="34" charset="0"/>
                <a:ea typeface="Alice" pitchFamily="34" charset="-122"/>
                <a:cs typeface="Alice" pitchFamily="34" charset="-120"/>
              </a:rPr>
              <a:t>महिलाओं का यौन उत्पीड़न (रोकथाम, निषेध और निवारण) अधिनियम (2013):</a:t>
            </a:r>
            <a:endParaRPr lang="en-US" sz="1500" dirty="0"/>
          </a:p>
        </p:txBody>
      </p:sp>
      <p:sp>
        <p:nvSpPr>
          <p:cNvPr id="13" name="Text 11"/>
          <p:cNvSpPr/>
          <p:nvPr/>
        </p:nvSpPr>
        <p:spPr>
          <a:xfrm>
            <a:off x="550188" y="5611058"/>
            <a:ext cx="13530024" cy="251460"/>
          </a:xfrm>
          <a:prstGeom prst="rect">
            <a:avLst/>
          </a:prstGeom>
          <a:noFill/>
          <a:ln/>
        </p:spPr>
        <p:txBody>
          <a:bodyPr wrap="none" lIns="0" tIns="0" rIns="0" bIns="0" rtlCol="0" anchor="t"/>
          <a:lstStyle/>
          <a:p>
            <a:pPr indent="0" marL="0">
              <a:lnSpc>
                <a:spcPts val="1950"/>
              </a:lnSpc>
              <a:buNone/>
            </a:pPr>
            <a:r>
              <a:rPr lang="en-US" sz="1200" dirty="0">
                <a:solidFill>
                  <a:srgbClr val="2C2821"/>
                </a:solidFill>
                <a:latin typeface="Lora" pitchFamily="34" charset="0"/>
                <a:ea typeface="Lora" pitchFamily="34" charset="-122"/>
                <a:cs typeface="Lora" pitchFamily="34" charset="-120"/>
              </a:rPr>
              <a:t> कार्यस्थल उत्पीड़न पर केंद्रित।</a:t>
            </a:r>
            <a:endParaRPr lang="en-US" sz="1200" dirty="0"/>
          </a:p>
        </p:txBody>
      </p:sp>
      <p:sp>
        <p:nvSpPr>
          <p:cNvPr id="14" name="Text 12"/>
          <p:cNvSpPr/>
          <p:nvPr/>
        </p:nvSpPr>
        <p:spPr>
          <a:xfrm>
            <a:off x="550188" y="6098262"/>
            <a:ext cx="3201472" cy="245626"/>
          </a:xfrm>
          <a:prstGeom prst="rect">
            <a:avLst/>
          </a:prstGeom>
          <a:noFill/>
          <a:ln/>
        </p:spPr>
        <p:txBody>
          <a:bodyPr wrap="none" lIns="0" tIns="0" rIns="0" bIns="0" rtlCol="0" anchor="t"/>
          <a:lstStyle/>
          <a:p>
            <a:pPr indent="0" marL="0">
              <a:lnSpc>
                <a:spcPts val="1900"/>
              </a:lnSpc>
              <a:buNone/>
            </a:pPr>
            <a:r>
              <a:rPr lang="en-US" sz="1500" dirty="0">
                <a:solidFill>
                  <a:srgbClr val="233E32"/>
                </a:solidFill>
                <a:latin typeface="Alice" pitchFamily="34" charset="0"/>
                <a:ea typeface="Alice" pitchFamily="34" charset="-122"/>
                <a:cs typeface="Alice" pitchFamily="34" charset="-120"/>
              </a:rPr>
              <a:t>अनैतिक व्यापार (रोकथाम) अधिनियम (1956): </a:t>
            </a:r>
            <a:endParaRPr lang="en-US" sz="1500" dirty="0"/>
          </a:p>
        </p:txBody>
      </p:sp>
      <p:sp>
        <p:nvSpPr>
          <p:cNvPr id="15" name="Text 13"/>
          <p:cNvSpPr/>
          <p:nvPr/>
        </p:nvSpPr>
        <p:spPr>
          <a:xfrm>
            <a:off x="550188" y="6579632"/>
            <a:ext cx="13530024" cy="251460"/>
          </a:xfrm>
          <a:prstGeom prst="rect">
            <a:avLst/>
          </a:prstGeom>
          <a:noFill/>
          <a:ln/>
        </p:spPr>
        <p:txBody>
          <a:bodyPr wrap="none" lIns="0" tIns="0" rIns="0" bIns="0" rtlCol="0" anchor="t"/>
          <a:lstStyle/>
          <a:p>
            <a:pPr indent="0" marL="0">
              <a:lnSpc>
                <a:spcPts val="1950"/>
              </a:lnSpc>
              <a:buNone/>
            </a:pPr>
            <a:r>
              <a:rPr lang="en-US" sz="1200" dirty="0">
                <a:solidFill>
                  <a:srgbClr val="2C2821"/>
                </a:solidFill>
                <a:latin typeface="Lora" pitchFamily="34" charset="0"/>
                <a:ea typeface="Lora" pitchFamily="34" charset="-122"/>
                <a:cs typeface="Lora" pitchFamily="34" charset="-120"/>
              </a:rPr>
              <a:t>मानव तस्करी का मुकाबला। </a:t>
            </a:r>
            <a:endParaRPr lang="en-US" sz="1200" dirty="0"/>
          </a:p>
        </p:txBody>
      </p:sp>
      <p:sp>
        <p:nvSpPr>
          <p:cNvPr id="16" name="Text 14"/>
          <p:cNvSpPr/>
          <p:nvPr/>
        </p:nvSpPr>
        <p:spPr>
          <a:xfrm>
            <a:off x="550188" y="7066836"/>
            <a:ext cx="1965127" cy="245626"/>
          </a:xfrm>
          <a:prstGeom prst="rect">
            <a:avLst/>
          </a:prstGeom>
          <a:noFill/>
          <a:ln/>
        </p:spPr>
        <p:txBody>
          <a:bodyPr wrap="none" lIns="0" tIns="0" rIns="0" bIns="0" rtlCol="0" anchor="t"/>
          <a:lstStyle/>
          <a:p>
            <a:pPr indent="0" marL="0">
              <a:lnSpc>
                <a:spcPts val="1900"/>
              </a:lnSpc>
              <a:buNone/>
            </a:pPr>
            <a:endParaRPr lang="en-US" sz="1500" dirty="0"/>
          </a:p>
        </p:txBody>
      </p:sp>
      <p:sp>
        <p:nvSpPr>
          <p:cNvPr id="17" name="Text 15"/>
          <p:cNvSpPr/>
          <p:nvPr/>
        </p:nvSpPr>
        <p:spPr>
          <a:xfrm>
            <a:off x="550188" y="7548205"/>
            <a:ext cx="13530024" cy="251460"/>
          </a:xfrm>
          <a:prstGeom prst="rect">
            <a:avLst/>
          </a:prstGeom>
          <a:noFill/>
          <a:ln/>
        </p:spPr>
        <p:txBody>
          <a:bodyPr wrap="none" lIns="0" tIns="0" rIns="0" bIns="0" rtlCol="0" anchor="t"/>
          <a:lstStyle/>
          <a:p>
            <a:pPr indent="0" marL="0">
              <a:lnSpc>
                <a:spcPts val="1950"/>
              </a:lnSpc>
              <a:buNone/>
            </a:pP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34258"/>
            <a:ext cx="7621548"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महिलाओं का यौन उत्पीड़न (रोकथाम, निषेध और निवारण) अधिनियम (2013):</a:t>
            </a:r>
            <a:endParaRPr lang="en-US" sz="2200" dirty="0"/>
          </a:p>
        </p:txBody>
      </p:sp>
      <p:sp>
        <p:nvSpPr>
          <p:cNvPr id="3" name="Text 1"/>
          <p:cNvSpPr/>
          <p:nvPr/>
        </p:nvSpPr>
        <p:spPr>
          <a:xfrm>
            <a:off x="793790" y="1542217"/>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 कार्यस्थल उत्पीड़न पर केंद्रित।</a:t>
            </a:r>
            <a:endParaRPr lang="en-US" sz="1750" dirty="0"/>
          </a:p>
        </p:txBody>
      </p:sp>
      <p:sp>
        <p:nvSpPr>
          <p:cNvPr id="4" name="Text 2"/>
          <p:cNvSpPr/>
          <p:nvPr/>
        </p:nvSpPr>
        <p:spPr>
          <a:xfrm>
            <a:off x="793790" y="2245281"/>
            <a:ext cx="4620697"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अनैतिक व्यापार (रोकथाम) अधिनियम (1956): </a:t>
            </a:r>
            <a:endParaRPr lang="en-US" sz="2200" dirty="0"/>
          </a:p>
        </p:txBody>
      </p:sp>
      <p:sp>
        <p:nvSpPr>
          <p:cNvPr id="5" name="Text 3"/>
          <p:cNvSpPr/>
          <p:nvPr/>
        </p:nvSpPr>
        <p:spPr>
          <a:xfrm>
            <a:off x="793790" y="2939772"/>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मानव तस्करी का मुकाबला।</a:t>
            </a:r>
            <a:endParaRPr lang="en-US" sz="1750" dirty="0"/>
          </a:p>
        </p:txBody>
      </p:sp>
      <p:sp>
        <p:nvSpPr>
          <p:cNvPr id="6" name="Text 4"/>
          <p:cNvSpPr/>
          <p:nvPr/>
        </p:nvSpPr>
        <p:spPr>
          <a:xfrm>
            <a:off x="793790" y="364283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सती निवारण आयोग (1987):</a:t>
            </a:r>
            <a:endParaRPr lang="en-US" sz="2200" dirty="0"/>
          </a:p>
        </p:txBody>
      </p:sp>
      <p:sp>
        <p:nvSpPr>
          <p:cNvPr id="7" name="Text 5"/>
          <p:cNvSpPr/>
          <p:nvPr/>
        </p:nvSpPr>
        <p:spPr>
          <a:xfrm>
            <a:off x="793790" y="4337328"/>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 सती प्रथा (विधवा आत्मदाह) पर रोक लगाना।</a:t>
            </a:r>
            <a:endParaRPr lang="en-US" sz="1750" dirty="0"/>
          </a:p>
        </p:txBody>
      </p:sp>
      <p:sp>
        <p:nvSpPr>
          <p:cNvPr id="8" name="Text 6"/>
          <p:cNvSpPr/>
          <p:nvPr/>
        </p:nvSpPr>
        <p:spPr>
          <a:xfrm>
            <a:off x="793790" y="5040392"/>
            <a:ext cx="5301972"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 यौन अपराधों से बच्चों का संरक्षण अधिनियम (2012): </a:t>
            </a:r>
            <a:endParaRPr lang="en-US" sz="2200" dirty="0"/>
          </a:p>
        </p:txBody>
      </p:sp>
      <p:sp>
        <p:nvSpPr>
          <p:cNvPr id="9" name="Text 7"/>
          <p:cNvSpPr/>
          <p:nvPr/>
        </p:nvSpPr>
        <p:spPr>
          <a:xfrm>
            <a:off x="793790" y="5734883"/>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बच्चों को यौन शोषण से बचाना। </a:t>
            </a:r>
            <a:endParaRPr lang="en-US" sz="1750" dirty="0"/>
          </a:p>
        </p:txBody>
      </p:sp>
      <p:sp>
        <p:nvSpPr>
          <p:cNvPr id="10" name="Text 8"/>
          <p:cNvSpPr/>
          <p:nvPr/>
        </p:nvSpPr>
        <p:spPr>
          <a:xfrm>
            <a:off x="793790" y="6437948"/>
            <a:ext cx="6470213"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किशोर न्याय (बच्चों की देखभाल और संरक्षण) अधिनियम (2015): </a:t>
            </a:r>
            <a:endParaRPr lang="en-US" sz="2200" dirty="0"/>
          </a:p>
        </p:txBody>
      </p:sp>
      <p:sp>
        <p:nvSpPr>
          <p:cNvPr id="11" name="Text 9"/>
          <p:cNvSpPr/>
          <p:nvPr/>
        </p:nvSpPr>
        <p:spPr>
          <a:xfrm>
            <a:off x="793790" y="7132439"/>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बच्चों का कल्याण सुनिश्चित करना।</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6551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शिक्षा और रोजगार</a:t>
            </a:r>
            <a:endParaRPr lang="en-US" sz="4450" dirty="0"/>
          </a:p>
        </p:txBody>
      </p:sp>
      <p:sp>
        <p:nvSpPr>
          <p:cNvPr id="4" name="Text 1"/>
          <p:cNvSpPr/>
          <p:nvPr/>
        </p:nvSpPr>
        <p:spPr>
          <a:xfrm>
            <a:off x="793790" y="2314456"/>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शिक्षित महिलाएं उपयुक्त परिपक्व उम्र में शादी करना चुनेंगी, अपने लिए बेहतर जीवन साथी चुनेंगी और अपने बच्चों के लिए बेहतर पिता बनेंगी।</a:t>
            </a:r>
            <a:endParaRPr lang="en-US" sz="1750" dirty="0"/>
          </a:p>
        </p:txBody>
      </p:sp>
      <p:sp>
        <p:nvSpPr>
          <p:cNvPr id="5" name="Text 2"/>
          <p:cNvSpPr/>
          <p:nvPr/>
        </p:nvSpPr>
        <p:spPr>
          <a:xfrm>
            <a:off x="793790" y="3295412"/>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शिक्षित महिलाएं मानसिक, शारीरिक और सुपोषित परिवारों की स्थापना करेंगी जो दुनिया में अपना स्थान ले सकेंगी और अपने जीवन और समुदायों में सक्रिय और उत्पादक बन सकेंगी।</a:t>
            </a:r>
            <a:endParaRPr lang="en-US" sz="1750" dirty="0"/>
          </a:p>
        </p:txBody>
      </p:sp>
      <p:sp>
        <p:nvSpPr>
          <p:cNvPr id="6" name="Text 3"/>
          <p:cNvSpPr/>
          <p:nvPr/>
        </p:nvSpPr>
        <p:spPr>
          <a:xfrm>
            <a:off x="793790" y="4276368"/>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शिक्षित महिलाएं अपने लिए और अपने साथ काम करने वाले सभी लोगों के लिए उच्च मानक स्थापित करेंगी, जिससे पूरा समुदाय अपने आप में उच्च स्तर पर पहुंच जाएगा।</a:t>
            </a:r>
            <a:endParaRPr lang="en-US" sz="1750" dirty="0"/>
          </a:p>
        </p:txBody>
      </p:sp>
      <p:sp>
        <p:nvSpPr>
          <p:cNvPr id="7" name="Text 4"/>
          <p:cNvSpPr/>
          <p:nvPr/>
        </p:nvSpPr>
        <p:spPr>
          <a:xfrm>
            <a:off x="793790" y="5257324"/>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जीवन में किसी की भी सफलता के लिए शिक्षा एक महत्वपूर्ण कारक है; हालाँकि, महिलाओं को शिक्षित करना लंबे समय में उनके परिवारों और समाज को पोषण और समृद्धि की ओर ले जाएगा।</a:t>
            </a:r>
            <a:endParaRPr lang="en-US" sz="1750" dirty="0"/>
          </a:p>
        </p:txBody>
      </p:sp>
      <p:sp>
        <p:nvSpPr>
          <p:cNvPr id="8" name="Text 5"/>
          <p:cNvSpPr/>
          <p:nvPr/>
        </p:nvSpPr>
        <p:spPr>
          <a:xfrm>
            <a:off x="793790" y="6601182"/>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4480" y="613648"/>
            <a:ext cx="7935039" cy="1079421"/>
          </a:xfrm>
          <a:prstGeom prst="rect">
            <a:avLst/>
          </a:prstGeom>
          <a:noFill/>
          <a:ln/>
        </p:spPr>
        <p:txBody>
          <a:bodyPr wrap="square" lIns="0" tIns="0" rIns="0" bIns="0" rtlCol="0" anchor="t"/>
          <a:lstStyle/>
          <a:p>
            <a:pPr indent="0" marL="0">
              <a:lnSpc>
                <a:spcPts val="4200"/>
              </a:lnSpc>
              <a:buNone/>
            </a:pPr>
            <a:r>
              <a:rPr lang="en-US" sz="3350" dirty="0">
                <a:solidFill>
                  <a:srgbClr val="233E32"/>
                </a:solidFill>
                <a:latin typeface="Alice" pitchFamily="34" charset="0"/>
                <a:ea typeface="Alice" pitchFamily="34" charset="-122"/>
                <a:cs typeface="Alice" pitchFamily="34" charset="-120"/>
              </a:rPr>
              <a:t>महिलाओं को सफलता प्राप्त करने में पुरुषों की भूमिका</a:t>
            </a:r>
            <a:endParaRPr lang="en-US" sz="3350" dirty="0"/>
          </a:p>
        </p:txBody>
      </p:sp>
      <p:sp>
        <p:nvSpPr>
          <p:cNvPr id="4" name="Text 1"/>
          <p:cNvSpPr/>
          <p:nvPr/>
        </p:nvSpPr>
        <p:spPr>
          <a:xfrm>
            <a:off x="604480" y="1952030"/>
            <a:ext cx="7935039" cy="276344"/>
          </a:xfrm>
          <a:prstGeom prst="rect">
            <a:avLst/>
          </a:prstGeom>
          <a:noFill/>
          <a:ln/>
        </p:spPr>
        <p:txBody>
          <a:bodyPr wrap="none" lIns="0" tIns="0" rIns="0" bIns="0" rtlCol="0" anchor="t"/>
          <a:lstStyle/>
          <a:p>
            <a:pPr indent="0" marL="0">
              <a:lnSpc>
                <a:spcPts val="2150"/>
              </a:lnSpc>
              <a:buNone/>
            </a:pPr>
            <a:r>
              <a:rPr lang="en-US" sz="1350" dirty="0">
                <a:solidFill>
                  <a:srgbClr val="2C2821"/>
                </a:solidFill>
                <a:latin typeface="Lora" pitchFamily="34" charset="0"/>
                <a:ea typeface="Lora" pitchFamily="34" charset="-122"/>
                <a:cs typeface="Lora" pitchFamily="34" charset="-120"/>
              </a:rPr>
              <a:t>एक सफल पुरुष की सफलता के पीछे एक माँ, बहन, पत्नी, बेटी के रूप में किसी ना किसी महिला का योगदान होता ही है।</a:t>
            </a:r>
            <a:endParaRPr lang="en-US" sz="1350" dirty="0"/>
          </a:p>
        </p:txBody>
      </p:sp>
      <p:sp>
        <p:nvSpPr>
          <p:cNvPr id="5" name="Text 2"/>
          <p:cNvSpPr/>
          <p:nvPr/>
        </p:nvSpPr>
        <p:spPr>
          <a:xfrm>
            <a:off x="604480" y="2422565"/>
            <a:ext cx="7935039" cy="552688"/>
          </a:xfrm>
          <a:prstGeom prst="rect">
            <a:avLst/>
          </a:prstGeom>
          <a:noFill/>
          <a:ln/>
        </p:spPr>
        <p:txBody>
          <a:bodyPr wrap="square" lIns="0" tIns="0" rIns="0" bIns="0" rtlCol="0" anchor="t"/>
          <a:lstStyle/>
          <a:p>
            <a:pPr indent="0" marL="0">
              <a:lnSpc>
                <a:spcPts val="2150"/>
              </a:lnSpc>
              <a:buNone/>
            </a:pPr>
            <a:r>
              <a:rPr lang="en-US" sz="1350" dirty="0">
                <a:solidFill>
                  <a:srgbClr val="2C2821"/>
                </a:solidFill>
                <a:latin typeface="Lora" pitchFamily="34" charset="0"/>
                <a:ea typeface="Lora" pitchFamily="34" charset="-122"/>
                <a:cs typeface="Lora" pitchFamily="34" charset="-120"/>
              </a:rPr>
              <a:t>महिलाओं को सफल बनने का अवसर मिलेगा ये पुरुषों की तरह तय नहीं होता। उन्हें सफलता से जुड़े हर कदम के लिए निर्भर रहना पड़ता है।</a:t>
            </a:r>
            <a:endParaRPr lang="en-US" sz="1350" dirty="0"/>
          </a:p>
        </p:txBody>
      </p:sp>
      <p:sp>
        <p:nvSpPr>
          <p:cNvPr id="6" name="Text 3"/>
          <p:cNvSpPr/>
          <p:nvPr/>
        </p:nvSpPr>
        <p:spPr>
          <a:xfrm>
            <a:off x="604480" y="3169444"/>
            <a:ext cx="7935039" cy="276344"/>
          </a:xfrm>
          <a:prstGeom prst="rect">
            <a:avLst/>
          </a:prstGeom>
          <a:noFill/>
          <a:ln/>
        </p:spPr>
        <p:txBody>
          <a:bodyPr wrap="none" lIns="0" tIns="0" rIns="0" bIns="0" rtlCol="0" anchor="t"/>
          <a:lstStyle/>
          <a:p>
            <a:pPr indent="0" marL="0">
              <a:lnSpc>
                <a:spcPts val="2150"/>
              </a:lnSpc>
              <a:buNone/>
            </a:pPr>
            <a:r>
              <a:rPr lang="en-US" sz="1350" dirty="0">
                <a:solidFill>
                  <a:srgbClr val="2C2821"/>
                </a:solidFill>
                <a:latin typeface="Lora" pitchFamily="34" charset="0"/>
                <a:ea typeface="Lora" pitchFamily="34" charset="-122"/>
                <a:cs typeface="Lora" pitchFamily="34" charset="-120"/>
              </a:rPr>
              <a:t>सबसे पहले निर्भरता होती है माता पिता पर जो निर्णय लेते हैं :</a:t>
            </a:r>
            <a:endParaRPr lang="en-US" sz="1350" dirty="0"/>
          </a:p>
        </p:txBody>
      </p:sp>
      <p:sp>
        <p:nvSpPr>
          <p:cNvPr id="7" name="Text 4"/>
          <p:cNvSpPr/>
          <p:nvPr/>
        </p:nvSpPr>
        <p:spPr>
          <a:xfrm>
            <a:off x="880705" y="3639979"/>
            <a:ext cx="7658814" cy="276344"/>
          </a:xfrm>
          <a:prstGeom prst="rect">
            <a:avLst/>
          </a:prstGeom>
          <a:noFill/>
          <a:ln/>
        </p:spPr>
        <p:txBody>
          <a:bodyPr wrap="none" lIns="0" tIns="0" rIns="0" bIns="0" rtlCol="0" anchor="t"/>
          <a:lstStyle/>
          <a:p>
            <a:pPr algn="l" marL="342900" indent="-342900">
              <a:lnSpc>
                <a:spcPts val="2150"/>
              </a:lnSpc>
              <a:buSzPct val="100000"/>
              <a:buFont typeface="+mj-lt"/>
              <a:buAutoNum type="arabicPeriod" startAt="1"/>
            </a:pPr>
            <a:r>
              <a:rPr lang="en-US" sz="1350" dirty="0">
                <a:solidFill>
                  <a:srgbClr val="2C2821"/>
                </a:solidFill>
                <a:latin typeface="Lora" pitchFamily="34" charset="0"/>
                <a:ea typeface="Lora" pitchFamily="34" charset="-122"/>
                <a:cs typeface="Lora" pitchFamily="34" charset="-120"/>
              </a:rPr>
              <a:t>बेटी की भ्रूण हत्या की जाएगी या उसे दुनिया में लाया जाएगा ?</a:t>
            </a:r>
            <a:endParaRPr lang="en-US" sz="1350" dirty="0"/>
          </a:p>
        </p:txBody>
      </p:sp>
      <p:sp>
        <p:nvSpPr>
          <p:cNvPr id="8" name="Text 5"/>
          <p:cNvSpPr/>
          <p:nvPr/>
        </p:nvSpPr>
        <p:spPr>
          <a:xfrm>
            <a:off x="880705" y="3976688"/>
            <a:ext cx="7658814" cy="276344"/>
          </a:xfrm>
          <a:prstGeom prst="rect">
            <a:avLst/>
          </a:prstGeom>
          <a:noFill/>
          <a:ln/>
        </p:spPr>
        <p:txBody>
          <a:bodyPr wrap="none" lIns="0" tIns="0" rIns="0" bIns="0" rtlCol="0" anchor="t"/>
          <a:lstStyle/>
          <a:p>
            <a:pPr algn="l" marL="342900" indent="-342900">
              <a:lnSpc>
                <a:spcPts val="2150"/>
              </a:lnSpc>
              <a:buSzPct val="100000"/>
              <a:buFont typeface="+mj-lt"/>
              <a:buAutoNum type="arabicPeriod" startAt="2"/>
            </a:pPr>
            <a:r>
              <a:rPr lang="en-US" sz="1350" dirty="0">
                <a:solidFill>
                  <a:srgbClr val="2C2821"/>
                </a:solidFill>
                <a:latin typeface="Lora" pitchFamily="34" charset="0"/>
                <a:ea typeface="Lora" pitchFamily="34" charset="-122"/>
                <a:cs typeface="Lora" pitchFamily="34" charset="-120"/>
              </a:rPr>
              <a:t>बेटी को पढ़ाया जाएगा या नहीं, पढाया जाएगा तो कितना?</a:t>
            </a:r>
            <a:endParaRPr lang="en-US" sz="1350" dirty="0"/>
          </a:p>
        </p:txBody>
      </p:sp>
      <p:sp>
        <p:nvSpPr>
          <p:cNvPr id="9" name="Text 6"/>
          <p:cNvSpPr/>
          <p:nvPr/>
        </p:nvSpPr>
        <p:spPr>
          <a:xfrm>
            <a:off x="880705" y="4313396"/>
            <a:ext cx="7658814" cy="276344"/>
          </a:xfrm>
          <a:prstGeom prst="rect">
            <a:avLst/>
          </a:prstGeom>
          <a:noFill/>
          <a:ln/>
        </p:spPr>
        <p:txBody>
          <a:bodyPr wrap="none" lIns="0" tIns="0" rIns="0" bIns="0" rtlCol="0" anchor="t"/>
          <a:lstStyle/>
          <a:p>
            <a:pPr algn="l" marL="342900" indent="-342900">
              <a:lnSpc>
                <a:spcPts val="2150"/>
              </a:lnSpc>
              <a:buSzPct val="100000"/>
              <a:buFont typeface="+mj-lt"/>
              <a:buAutoNum type="arabicPeriod" startAt="3"/>
            </a:pPr>
            <a:r>
              <a:rPr lang="en-US" sz="1350" dirty="0">
                <a:solidFill>
                  <a:srgbClr val="2C2821"/>
                </a:solidFill>
                <a:latin typeface="Lora" pitchFamily="34" charset="0"/>
                <a:ea typeface="Lora" pitchFamily="34" charset="-122"/>
                <a:cs typeface="Lora" pitchFamily="34" charset="-120"/>
              </a:rPr>
              <a:t>उसे आत्मनिर्भर बनने के लिए तैयार किया जाएगा या नहीं?</a:t>
            </a:r>
            <a:endParaRPr lang="en-US" sz="1350" dirty="0"/>
          </a:p>
        </p:txBody>
      </p:sp>
      <p:sp>
        <p:nvSpPr>
          <p:cNvPr id="10" name="Text 7"/>
          <p:cNvSpPr/>
          <p:nvPr/>
        </p:nvSpPr>
        <p:spPr>
          <a:xfrm>
            <a:off x="880705" y="4650105"/>
            <a:ext cx="7658814" cy="276344"/>
          </a:xfrm>
          <a:prstGeom prst="rect">
            <a:avLst/>
          </a:prstGeom>
          <a:noFill/>
          <a:ln/>
        </p:spPr>
        <p:txBody>
          <a:bodyPr wrap="none" lIns="0" tIns="0" rIns="0" bIns="0" rtlCol="0" anchor="t"/>
          <a:lstStyle/>
          <a:p>
            <a:pPr algn="l" marL="342900" indent="-342900">
              <a:lnSpc>
                <a:spcPts val="2150"/>
              </a:lnSpc>
              <a:buSzPct val="100000"/>
              <a:buFont typeface="+mj-lt"/>
              <a:buAutoNum type="arabicPeriod" startAt="4"/>
            </a:pPr>
            <a:r>
              <a:rPr lang="en-US" sz="1350" dirty="0">
                <a:solidFill>
                  <a:srgbClr val="2C2821"/>
                </a:solidFill>
                <a:latin typeface="Lora" pitchFamily="34" charset="0"/>
                <a:ea typeface="Lora" pitchFamily="34" charset="-122"/>
                <a:cs typeface="Lora" pitchFamily="34" charset="-120"/>
              </a:rPr>
              <a:t>उसका विवाह कैसे परिवार में किया जाएगा?</a:t>
            </a:r>
            <a:endParaRPr lang="en-US" sz="1350" dirty="0"/>
          </a:p>
        </p:txBody>
      </p:sp>
      <p:sp>
        <p:nvSpPr>
          <p:cNvPr id="11" name="Text 8"/>
          <p:cNvSpPr/>
          <p:nvPr/>
        </p:nvSpPr>
        <p:spPr>
          <a:xfrm>
            <a:off x="604480" y="5120640"/>
            <a:ext cx="7935039" cy="276344"/>
          </a:xfrm>
          <a:prstGeom prst="rect">
            <a:avLst/>
          </a:prstGeom>
          <a:noFill/>
          <a:ln/>
        </p:spPr>
        <p:txBody>
          <a:bodyPr wrap="none" lIns="0" tIns="0" rIns="0" bIns="0" rtlCol="0" anchor="t"/>
          <a:lstStyle/>
          <a:p>
            <a:pPr indent="0" marL="0">
              <a:lnSpc>
                <a:spcPts val="2150"/>
              </a:lnSpc>
              <a:buNone/>
            </a:pPr>
            <a:r>
              <a:rPr lang="en-US" sz="1350" dirty="0">
                <a:solidFill>
                  <a:srgbClr val="2C2821"/>
                </a:solidFill>
                <a:latin typeface="Lora" pitchFamily="34" charset="0"/>
                <a:ea typeface="Lora" pitchFamily="34" charset="-122"/>
                <a:cs typeface="Lora" pitchFamily="34" charset="-120"/>
              </a:rPr>
              <a:t>विवाह के पश्चात उसके पति या ससुराल पर निर्भर होगा कि वो</a:t>
            </a:r>
            <a:endParaRPr lang="en-US" sz="1350" dirty="0"/>
          </a:p>
        </p:txBody>
      </p:sp>
      <p:sp>
        <p:nvSpPr>
          <p:cNvPr id="12" name="Text 9"/>
          <p:cNvSpPr/>
          <p:nvPr/>
        </p:nvSpPr>
        <p:spPr>
          <a:xfrm>
            <a:off x="880705" y="5591175"/>
            <a:ext cx="7658814"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2C2821"/>
                </a:solidFill>
                <a:latin typeface="Lora" pitchFamily="34" charset="0"/>
                <a:ea typeface="Lora" pitchFamily="34" charset="-122"/>
                <a:cs typeface="Lora" pitchFamily="34" charset="-120"/>
              </a:rPr>
              <a:t>नौकरी या काम करेगी या नहीं?</a:t>
            </a:r>
            <a:endParaRPr lang="en-US" sz="1350" dirty="0"/>
          </a:p>
        </p:txBody>
      </p:sp>
      <p:sp>
        <p:nvSpPr>
          <p:cNvPr id="13" name="Text 10"/>
          <p:cNvSpPr/>
          <p:nvPr/>
        </p:nvSpPr>
        <p:spPr>
          <a:xfrm>
            <a:off x="880705" y="5927884"/>
            <a:ext cx="7658814"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2C2821"/>
                </a:solidFill>
                <a:latin typeface="Lora" pitchFamily="34" charset="0"/>
                <a:ea typeface="Lora" pitchFamily="34" charset="-122"/>
                <a:cs typeface="Lora" pitchFamily="34" charset="-120"/>
              </a:rPr>
              <a:t>करेगी तो कौन सा काम करेगी?</a:t>
            </a:r>
            <a:endParaRPr lang="en-US" sz="1350" dirty="0"/>
          </a:p>
        </p:txBody>
      </p:sp>
      <p:sp>
        <p:nvSpPr>
          <p:cNvPr id="14" name="Text 11"/>
          <p:cNvSpPr/>
          <p:nvPr/>
        </p:nvSpPr>
        <p:spPr>
          <a:xfrm>
            <a:off x="604480" y="6398419"/>
            <a:ext cx="7935039" cy="276344"/>
          </a:xfrm>
          <a:prstGeom prst="rect">
            <a:avLst/>
          </a:prstGeom>
          <a:noFill/>
          <a:ln/>
        </p:spPr>
        <p:txBody>
          <a:bodyPr wrap="none" lIns="0" tIns="0" rIns="0" bIns="0" rtlCol="0" anchor="t"/>
          <a:lstStyle/>
          <a:p>
            <a:pPr indent="0" marL="0">
              <a:lnSpc>
                <a:spcPts val="2150"/>
              </a:lnSpc>
              <a:buNone/>
            </a:pPr>
            <a:endParaRPr lang="en-US" sz="1350" dirty="0"/>
          </a:p>
        </p:txBody>
      </p:sp>
      <p:sp>
        <p:nvSpPr>
          <p:cNvPr id="15" name="Text 12"/>
          <p:cNvSpPr/>
          <p:nvPr/>
        </p:nvSpPr>
        <p:spPr>
          <a:xfrm>
            <a:off x="604480" y="6868954"/>
            <a:ext cx="7935039" cy="276344"/>
          </a:xfrm>
          <a:prstGeom prst="rect">
            <a:avLst/>
          </a:prstGeom>
          <a:noFill/>
          <a:ln/>
        </p:spPr>
        <p:txBody>
          <a:bodyPr wrap="none" lIns="0" tIns="0" rIns="0" bIns="0" rtlCol="0" anchor="t"/>
          <a:lstStyle/>
          <a:p>
            <a:pPr indent="0" marL="0">
              <a:lnSpc>
                <a:spcPts val="2150"/>
              </a:lnSpc>
              <a:buNone/>
            </a:pPr>
            <a:endParaRPr lang="en-US" sz="1350" dirty="0"/>
          </a:p>
        </p:txBody>
      </p:sp>
      <p:sp>
        <p:nvSpPr>
          <p:cNvPr id="16" name="Text 13"/>
          <p:cNvSpPr/>
          <p:nvPr/>
        </p:nvSpPr>
        <p:spPr>
          <a:xfrm>
            <a:off x="604480" y="7339489"/>
            <a:ext cx="7935039" cy="276344"/>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156692" y="2320052"/>
            <a:ext cx="7193518"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किसी भी काम में सफल होने के लिए समय देना होता है। ताकि महिला समय दे सके ,घर प्रबंधन तथा बच्चों की देखरेख में पति या ससुराल के अन्य लोग योगदान करेंगे या नहीं?</a:t>
            </a:r>
            <a:endParaRPr lang="en-US" sz="1750" dirty="0"/>
          </a:p>
        </p:txBody>
      </p:sp>
      <p:sp>
        <p:nvSpPr>
          <p:cNvPr id="4" name="Text 1"/>
          <p:cNvSpPr/>
          <p:nvPr/>
        </p:nvSpPr>
        <p:spPr>
          <a:xfrm>
            <a:off x="793790" y="3301008"/>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महिला की सफलता के पीछे सबसे अधिक उसके माता पिता होते हैं। यदि माता पिता उसे आत्मविश्वास और आत्मनिर्भर बनने का अवसर दे देते हैं तो उसकी सफलता का रास्ता आसान हो जाता है। उसके बाद पति या उससे जुड़े लोग भी सहयोग करें तो सफलता निश्चित है।</a:t>
            </a:r>
            <a:endParaRPr lang="en-US" sz="1750" dirty="0"/>
          </a:p>
        </p:txBody>
      </p:sp>
      <p:sp>
        <p:nvSpPr>
          <p:cNvPr id="5" name="Text 2"/>
          <p:cNvSpPr/>
          <p:nvPr/>
        </p:nvSpPr>
        <p:spPr>
          <a:xfrm>
            <a:off x="793790" y="4644866"/>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इसके अलावा महिला और पुरुष दोंनो की काबलियत, मेहनत, अवसर और संघर्ष (जो कि महिलाओं को पुरुषों की अपेक्षा अधिक करना पड़ता है) के बिना तो सफल होना संभव नहीं है।</a:t>
            </a:r>
            <a:endParaRPr lang="en-US" sz="1750" dirty="0"/>
          </a:p>
        </p:txBody>
      </p:sp>
      <p:sp>
        <p:nvSpPr>
          <p:cNvPr id="6" name="Text 3"/>
          <p:cNvSpPr/>
          <p:nvPr/>
        </p:nvSpPr>
        <p:spPr>
          <a:xfrm>
            <a:off x="793790" y="5625822"/>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9868" y="1053584"/>
            <a:ext cx="4934545" cy="6122313"/>
          </a:xfrm>
          <a:prstGeom prst="rect">
            <a:avLst/>
          </a:prstGeom>
        </p:spPr>
      </p:pic>
      <p:sp>
        <p:nvSpPr>
          <p:cNvPr id="4" name="Text 0"/>
          <p:cNvSpPr/>
          <p:nvPr/>
        </p:nvSpPr>
        <p:spPr>
          <a:xfrm>
            <a:off x="772358" y="607100"/>
            <a:ext cx="7599283" cy="1379220"/>
          </a:xfrm>
          <a:prstGeom prst="rect">
            <a:avLst/>
          </a:prstGeom>
          <a:noFill/>
          <a:ln/>
        </p:spPr>
        <p:txBody>
          <a:bodyPr wrap="square" lIns="0" tIns="0" rIns="0" bIns="0" rtlCol="0" anchor="t"/>
          <a:lstStyle/>
          <a:p>
            <a:pPr indent="0" marL="0">
              <a:lnSpc>
                <a:spcPts val="5400"/>
              </a:lnSpc>
              <a:buNone/>
            </a:pPr>
            <a:r>
              <a:rPr lang="en-US" sz="4300" dirty="0">
                <a:solidFill>
                  <a:srgbClr val="233E32"/>
                </a:solidFill>
                <a:latin typeface="Alice" pitchFamily="34" charset="0"/>
                <a:ea typeface="Alice" pitchFamily="34" charset="-122"/>
                <a:cs typeface="Alice" pitchFamily="34" charset="-120"/>
              </a:rPr>
              <a:t>बालिका शिक्षा के लिए सरकारी योजनाएं</a:t>
            </a:r>
            <a:endParaRPr lang="en-US" sz="4300" dirty="0"/>
          </a:p>
        </p:txBody>
      </p:sp>
      <p:sp>
        <p:nvSpPr>
          <p:cNvPr id="5" name="Text 1"/>
          <p:cNvSpPr/>
          <p:nvPr/>
        </p:nvSpPr>
        <p:spPr>
          <a:xfrm>
            <a:off x="772358" y="2317313"/>
            <a:ext cx="2758678" cy="344805"/>
          </a:xfrm>
          <a:prstGeom prst="rect">
            <a:avLst/>
          </a:prstGeom>
          <a:noFill/>
          <a:ln/>
        </p:spPr>
        <p:txBody>
          <a:bodyPr wrap="none" lIns="0" tIns="0" rIns="0" bIns="0" rtlCol="0" anchor="t"/>
          <a:lstStyle/>
          <a:p>
            <a:pPr indent="0" marL="0">
              <a:lnSpc>
                <a:spcPts val="2700"/>
              </a:lnSpc>
              <a:buNone/>
            </a:pPr>
            <a:r>
              <a:rPr lang="en-US" sz="2150" dirty="0">
                <a:solidFill>
                  <a:srgbClr val="233E32"/>
                </a:solidFill>
                <a:latin typeface="Alice" pitchFamily="34" charset="0"/>
                <a:ea typeface="Alice" pitchFamily="34" charset="-122"/>
                <a:cs typeface="Alice" pitchFamily="34" charset="-120"/>
              </a:rPr>
              <a:t>बालिका समृद्धि योजना</a:t>
            </a:r>
            <a:endParaRPr lang="en-US" sz="2150" dirty="0"/>
          </a:p>
        </p:txBody>
      </p:sp>
      <p:sp>
        <p:nvSpPr>
          <p:cNvPr id="6" name="Text 2"/>
          <p:cNvSpPr/>
          <p:nvPr/>
        </p:nvSpPr>
        <p:spPr>
          <a:xfrm>
            <a:off x="772358" y="2993112"/>
            <a:ext cx="7599283" cy="1765697"/>
          </a:xfrm>
          <a:prstGeom prst="rect">
            <a:avLst/>
          </a:prstGeom>
          <a:noFill/>
          <a:ln/>
        </p:spPr>
        <p:txBody>
          <a:bodyPr wrap="square" lIns="0" tIns="0" rIns="0" bIns="0" rtlCol="0" anchor="t"/>
          <a:lstStyle/>
          <a:p>
            <a:pPr indent="0" marL="0">
              <a:lnSpc>
                <a:spcPts val="2750"/>
              </a:lnSpc>
              <a:buNone/>
            </a:pPr>
            <a:r>
              <a:rPr lang="en-US" sz="1700" dirty="0">
                <a:solidFill>
                  <a:srgbClr val="2C2821"/>
                </a:solidFill>
                <a:latin typeface="Lora" pitchFamily="34" charset="0"/>
                <a:ea typeface="Lora" pitchFamily="34" charset="-122"/>
                <a:cs typeface="Lora" pitchFamily="34" charset="-120"/>
              </a:rPr>
              <a:t>बालिका समृद्धि योजना योजना से कई प्रमुख विशेषताएं जुड़ी हुई हैं। प्रारंभ में, प्रोत्साहन थे, यानी रु। बेटी को जन्म देने पर मां को 500 रुपये का उपहार। सरकार की ओर से बालिकाओं की शिक्षा के लिए वार्षिक छात्रवृत्ति भी दी जाती थी। यह सुनिश्चित करने के लिए कि लड़कियों को अधिक प्रमुख लाभ मिले, 1999-2000 में लाभों और सुविधाओं को नया रूप दिया गया। बीएसवाई के तहत सभी पात्र बालिकाओं को अब निम्नलिखित लाभ मिलेंगे:</a:t>
            </a:r>
            <a:endParaRPr lang="en-US" sz="1700" dirty="0"/>
          </a:p>
        </p:txBody>
      </p:sp>
      <p:sp>
        <p:nvSpPr>
          <p:cNvPr id="7" name="Text 3"/>
          <p:cNvSpPr/>
          <p:nvPr/>
        </p:nvSpPr>
        <p:spPr>
          <a:xfrm>
            <a:off x="772358" y="5007054"/>
            <a:ext cx="7599283" cy="706279"/>
          </a:xfrm>
          <a:prstGeom prst="rect">
            <a:avLst/>
          </a:prstGeom>
          <a:noFill/>
          <a:ln/>
        </p:spPr>
        <p:txBody>
          <a:bodyPr wrap="square" lIns="0" tIns="0" rIns="0" bIns="0" rtlCol="0" anchor="t"/>
          <a:lstStyle/>
          <a:p>
            <a:pPr indent="0" marL="0">
              <a:lnSpc>
                <a:spcPts val="2750"/>
              </a:lnSpc>
              <a:buNone/>
            </a:pPr>
            <a:r>
              <a:rPr lang="en-US" sz="1700" dirty="0">
                <a:solidFill>
                  <a:srgbClr val="2C2821"/>
                </a:solidFill>
                <a:latin typeface="Lora" pitchFamily="34" charset="0"/>
                <a:ea typeface="Lora" pitchFamily="34" charset="-122"/>
                <a:cs typeface="Lora" pitchFamily="34" charset="-120"/>
              </a:rPr>
              <a:t>रु. जन्म के बाद अनुदान राशि 500 ​​रु. 15 अगस्त, 1997 को/उसके बाद जन्मी और बीएसवाई के तहत पंजीकरण वाली लड़कियों के लिए वार्षिक छात्रवृत्ति। </a:t>
            </a:r>
            <a:endParaRPr lang="en-US" sz="1700" dirty="0"/>
          </a:p>
        </p:txBody>
      </p:sp>
      <p:sp>
        <p:nvSpPr>
          <p:cNvPr id="8" name="Text 4"/>
          <p:cNvSpPr/>
          <p:nvPr/>
        </p:nvSpPr>
        <p:spPr>
          <a:xfrm>
            <a:off x="772358" y="5961578"/>
            <a:ext cx="7599283" cy="706279"/>
          </a:xfrm>
          <a:prstGeom prst="rect">
            <a:avLst/>
          </a:prstGeom>
          <a:noFill/>
          <a:ln/>
        </p:spPr>
        <p:txBody>
          <a:bodyPr wrap="square" lIns="0" tIns="0" rIns="0" bIns="0" rtlCol="0" anchor="t"/>
          <a:lstStyle/>
          <a:p>
            <a:pPr indent="0" marL="0">
              <a:lnSpc>
                <a:spcPts val="2750"/>
              </a:lnSpc>
              <a:buNone/>
            </a:pPr>
            <a:r>
              <a:rPr lang="en-US" sz="1700" dirty="0">
                <a:solidFill>
                  <a:srgbClr val="2C2821"/>
                </a:solidFill>
                <a:latin typeface="Lora" pitchFamily="34" charset="0"/>
                <a:ea typeface="Lora" pitchFamily="34" charset="-122"/>
                <a:cs typeface="Lora" pitchFamily="34" charset="-120"/>
              </a:rPr>
              <a:t>छात्रवृत्ति राशि रु. होगी. कक्षा I-III के बीच प्रत्येक कक्षा के लिए 300 (प्रति वर्ष)। वे रुपये होंगे. चतुर्थ श्रेणी के लिए 500 रुपये। </a:t>
            </a:r>
            <a:endParaRPr lang="en-US" sz="1700" dirty="0"/>
          </a:p>
        </p:txBody>
      </p:sp>
      <p:sp>
        <p:nvSpPr>
          <p:cNvPr id="9" name="Text 5"/>
          <p:cNvSpPr/>
          <p:nvPr/>
        </p:nvSpPr>
        <p:spPr>
          <a:xfrm>
            <a:off x="772358" y="6916103"/>
            <a:ext cx="7599283" cy="706279"/>
          </a:xfrm>
          <a:prstGeom prst="rect">
            <a:avLst/>
          </a:prstGeom>
          <a:noFill/>
          <a:ln/>
        </p:spPr>
        <p:txBody>
          <a:bodyPr wrap="square" lIns="0" tIns="0" rIns="0" bIns="0" rtlCol="0" anchor="t"/>
          <a:lstStyle/>
          <a:p>
            <a:pPr indent="0" marL="0">
              <a:lnSpc>
                <a:spcPts val="2750"/>
              </a:lnSpc>
              <a:buNone/>
            </a:pPr>
            <a:r>
              <a:rPr lang="en-US" sz="1700" dirty="0">
                <a:solidFill>
                  <a:srgbClr val="2C2821"/>
                </a:solidFill>
                <a:latin typeface="Lora" pitchFamily="34" charset="0"/>
                <a:ea typeface="Lora" pitchFamily="34" charset="-122"/>
                <a:cs typeface="Lora" pitchFamily="34" charset="-120"/>
              </a:rPr>
              <a:t>कक्षा V के लिए 600 रुपये। छात्रवृत्ति राशि रु. होगी. कक्षा VI-VII के बीच प्रत्येक कक्षा के लिए 700 रुपये। आठवीं कक्षा के लिए 800। वे रुपये होंगे. कक्षा IX से X के लिए 1,000।</a:t>
            </a:r>
            <a:endParaRPr lang="en-US"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4106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सीबीएसई उड़ान योजना:</a:t>
            </a:r>
            <a:endParaRPr lang="en-US" sz="2200" dirty="0"/>
          </a:p>
        </p:txBody>
      </p:sp>
      <p:sp>
        <p:nvSpPr>
          <p:cNvPr id="4" name="Text 1"/>
          <p:cNvSpPr/>
          <p:nvPr/>
        </p:nvSpPr>
        <p:spPr>
          <a:xfrm>
            <a:off x="793790" y="24505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सीबीएसई उड़ान योजना इंजीनियरिंग प्रवेश परीक्षाओं में उत्कृष्टता प्राप्त करने का लक्ष्य रखने वाली ग्यारहवीं और बारहवीं कक्षा की महिला छात्रों के लिए मानार्थ शैक्षिक सहायता प्रदान करती है। यह 60 चयनित शहर केंद्रों में आभासी कक्षाओं के संगठन द्वारा बढ़ाए गए ट्यूटोरियल, वीडियो और अध्ययन सामग्री सहित संसाधनों का खजाना प्रदान करता है। इसके अतिरिक्त, छात्रों को कक्षा के बाहर सीखने में सहायता के लिए एक प्री-लोडेड टैबलेट मिलता है।</a:t>
            </a:r>
            <a:endParaRPr lang="en-US" sz="1750" dirty="0"/>
          </a:p>
        </p:txBody>
      </p:sp>
      <p:sp>
        <p:nvSpPr>
          <p:cNvPr id="5" name="Text 2"/>
          <p:cNvSpPr/>
          <p:nvPr/>
        </p:nvSpPr>
        <p:spPr>
          <a:xfrm>
            <a:off x="793790" y="460521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सुकन्या समृद्धि योजना:</a:t>
            </a:r>
            <a:endParaRPr lang="en-US" sz="2200" dirty="0"/>
          </a:p>
        </p:txBody>
      </p:sp>
      <p:sp>
        <p:nvSpPr>
          <p:cNvPr id="6" name="Text 3"/>
          <p:cNvSpPr/>
          <p:nvPr/>
        </p:nvSpPr>
        <p:spPr>
          <a:xfrm>
            <a:off x="793790" y="5299710"/>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बालिकाओं के भविष्य को सुरक्षित करने के लिए सुकन्या समृद्धि योजना (एसएसवाई) शुरू की गई है। न्यूनतम जमा राशि 250 रुपये और अधिकतम 1.5 लाख रुपये प्रति वर्ष है। वार्षिक ब्याज दर 8.2% है. बच्चे के जन्म के 10 साल के भीतर खाता खोला जा सकता है.</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75322"/>
          </a:xfrm>
          <a:prstGeom prst="rect">
            <a:avLst/>
          </a:prstGeom>
        </p:spPr>
      </p:pic>
      <p:sp>
        <p:nvSpPr>
          <p:cNvPr id="3" name="Text 0"/>
          <p:cNvSpPr/>
          <p:nvPr/>
        </p:nvSpPr>
        <p:spPr>
          <a:xfrm>
            <a:off x="721043" y="3141821"/>
            <a:ext cx="5333881" cy="643771"/>
          </a:xfrm>
          <a:prstGeom prst="rect">
            <a:avLst/>
          </a:prstGeom>
          <a:noFill/>
          <a:ln/>
        </p:spPr>
        <p:txBody>
          <a:bodyPr wrap="none" lIns="0" tIns="0" rIns="0" bIns="0" rtlCol="0" anchor="t"/>
          <a:lstStyle/>
          <a:p>
            <a:pPr indent="0" marL="0">
              <a:lnSpc>
                <a:spcPts val="5050"/>
              </a:lnSpc>
              <a:buNone/>
            </a:pPr>
            <a:r>
              <a:rPr lang="en-US" sz="4050" dirty="0">
                <a:solidFill>
                  <a:srgbClr val="233E32"/>
                </a:solidFill>
                <a:latin typeface="Alice" pitchFamily="34" charset="0"/>
                <a:ea typeface="Alice" pitchFamily="34" charset="-122"/>
                <a:cs typeface="Alice" pitchFamily="34" charset="-120"/>
              </a:rPr>
              <a:t>महिला सशक्तिकरण का महत्व</a:t>
            </a:r>
            <a:endParaRPr lang="en-US" sz="4050" dirty="0"/>
          </a:p>
        </p:txBody>
      </p:sp>
      <p:sp>
        <p:nvSpPr>
          <p:cNvPr id="4" name="Text 1"/>
          <p:cNvSpPr/>
          <p:nvPr/>
        </p:nvSpPr>
        <p:spPr>
          <a:xfrm>
            <a:off x="721043" y="4094559"/>
            <a:ext cx="13188315" cy="329565"/>
          </a:xfrm>
          <a:prstGeom prst="rect">
            <a:avLst/>
          </a:prstGeom>
          <a:noFill/>
          <a:ln/>
        </p:spPr>
        <p:txBody>
          <a:bodyPr wrap="none" lIns="0" tIns="0" rIns="0" bIns="0" rtlCol="0" anchor="t"/>
          <a:lstStyle/>
          <a:p>
            <a:pPr indent="0" marL="0">
              <a:lnSpc>
                <a:spcPts val="2550"/>
              </a:lnSpc>
              <a:buNone/>
            </a:pPr>
            <a:r>
              <a:rPr lang="en-US" sz="1600" dirty="0">
                <a:solidFill>
                  <a:srgbClr val="2C2821"/>
                </a:solidFill>
                <a:latin typeface="Lora" pitchFamily="34" charset="0"/>
                <a:ea typeface="Lora" pitchFamily="34" charset="-122"/>
                <a:cs typeface="Lora" pitchFamily="34" charset="-120"/>
              </a:rPr>
              <a:t>महिलाओं को सशक्त बनाने से सभी को लाभ होता है। यह आर्थिक विकास, सामाजिक न्याय और अधिक न्यायसंगत समाज को बढ़ावा देता है।</a:t>
            </a:r>
            <a:endParaRPr lang="en-US" sz="1600" dirty="0"/>
          </a:p>
        </p:txBody>
      </p:sp>
      <p:sp>
        <p:nvSpPr>
          <p:cNvPr id="5" name="Shape 2"/>
          <p:cNvSpPr/>
          <p:nvPr/>
        </p:nvSpPr>
        <p:spPr>
          <a:xfrm>
            <a:off x="721043" y="4887516"/>
            <a:ext cx="463510" cy="463510"/>
          </a:xfrm>
          <a:prstGeom prst="roundRect">
            <a:avLst>
              <a:gd name="adj" fmla="val 6668"/>
            </a:avLst>
          </a:prstGeom>
          <a:solidFill>
            <a:srgbClr val="151617"/>
          </a:solidFill>
          <a:ln/>
        </p:spPr>
      </p:sp>
      <p:sp>
        <p:nvSpPr>
          <p:cNvPr id="6" name="Text 3"/>
          <p:cNvSpPr/>
          <p:nvPr/>
        </p:nvSpPr>
        <p:spPr>
          <a:xfrm>
            <a:off x="886658" y="4964668"/>
            <a:ext cx="132278" cy="309086"/>
          </a:xfrm>
          <a:prstGeom prst="rect">
            <a:avLst/>
          </a:prstGeom>
          <a:noFill/>
          <a:ln/>
        </p:spPr>
        <p:txBody>
          <a:bodyPr wrap="none" lIns="0" tIns="0" rIns="0" bIns="0" rtlCol="0" anchor="t"/>
          <a:lstStyle/>
          <a:p>
            <a:pPr algn="ctr" indent="0" marL="0">
              <a:lnSpc>
                <a:spcPts val="2400"/>
              </a:lnSpc>
              <a:buNone/>
            </a:pPr>
            <a:r>
              <a:rPr lang="en-US" sz="2400" dirty="0">
                <a:solidFill>
                  <a:srgbClr val="FFFFFF"/>
                </a:solidFill>
                <a:latin typeface="Alice" pitchFamily="34" charset="0"/>
                <a:ea typeface="Alice" pitchFamily="34" charset="-122"/>
                <a:cs typeface="Alice" pitchFamily="34" charset="-120"/>
              </a:rPr>
              <a:t>1</a:t>
            </a:r>
            <a:endParaRPr lang="en-US" sz="2400" dirty="0"/>
          </a:p>
        </p:txBody>
      </p:sp>
      <p:sp>
        <p:nvSpPr>
          <p:cNvPr id="7" name="Text 4"/>
          <p:cNvSpPr/>
          <p:nvPr/>
        </p:nvSpPr>
        <p:spPr>
          <a:xfrm>
            <a:off x="1390531" y="4887516"/>
            <a:ext cx="3090505" cy="386358"/>
          </a:xfrm>
          <a:prstGeom prst="rect">
            <a:avLst/>
          </a:prstGeom>
          <a:noFill/>
          <a:ln/>
        </p:spPr>
        <p:txBody>
          <a:bodyPr wrap="none" lIns="0" tIns="0" rIns="0" bIns="0" rtlCol="0" anchor="t"/>
          <a:lstStyle/>
          <a:p>
            <a:pPr indent="0" marL="0">
              <a:lnSpc>
                <a:spcPts val="3000"/>
              </a:lnSpc>
              <a:buNone/>
            </a:pPr>
            <a:r>
              <a:rPr lang="en-US" sz="2400" dirty="0">
                <a:solidFill>
                  <a:srgbClr val="2C2821"/>
                </a:solidFill>
                <a:latin typeface="Alice" pitchFamily="34" charset="0"/>
                <a:ea typeface="Alice" pitchFamily="34" charset="-122"/>
                <a:cs typeface="Alice" pitchFamily="34" charset="-120"/>
              </a:rPr>
              <a:t>व्यक्तिगत विकास</a:t>
            </a:r>
            <a:endParaRPr lang="en-US" sz="2400" dirty="0"/>
          </a:p>
        </p:txBody>
      </p:sp>
      <p:sp>
        <p:nvSpPr>
          <p:cNvPr id="8" name="Text 5"/>
          <p:cNvSpPr/>
          <p:nvPr/>
        </p:nvSpPr>
        <p:spPr>
          <a:xfrm>
            <a:off x="1390531" y="5397460"/>
            <a:ext cx="5821680" cy="659130"/>
          </a:xfrm>
          <a:prstGeom prst="rect">
            <a:avLst/>
          </a:prstGeom>
          <a:noFill/>
          <a:ln/>
        </p:spPr>
        <p:txBody>
          <a:bodyPr wrap="square" lIns="0" tIns="0" rIns="0" bIns="0" rtlCol="0" anchor="t"/>
          <a:lstStyle/>
          <a:p>
            <a:pPr indent="0" marL="0">
              <a:lnSpc>
                <a:spcPts val="2550"/>
              </a:lnSpc>
              <a:buNone/>
            </a:pPr>
            <a:r>
              <a:rPr lang="en-US" sz="1600" dirty="0">
                <a:solidFill>
                  <a:srgbClr val="2C2821"/>
                </a:solidFill>
                <a:latin typeface="Lora" pitchFamily="34" charset="0"/>
                <a:ea typeface="Lora" pitchFamily="34" charset="-122"/>
                <a:cs typeface="Lora" pitchFamily="34" charset="-120"/>
              </a:rPr>
              <a:t>सशक्तिकरण महिलाओं को आत्मविश्वास, आत्म-सम्मान और स्वतंत्रता विकसित करने में मदद करता है।</a:t>
            </a:r>
            <a:endParaRPr lang="en-US" sz="1600" dirty="0"/>
          </a:p>
        </p:txBody>
      </p:sp>
      <p:sp>
        <p:nvSpPr>
          <p:cNvPr id="9" name="Shape 6"/>
          <p:cNvSpPr/>
          <p:nvPr/>
        </p:nvSpPr>
        <p:spPr>
          <a:xfrm>
            <a:off x="7418189" y="4887516"/>
            <a:ext cx="463510" cy="463510"/>
          </a:xfrm>
          <a:prstGeom prst="roundRect">
            <a:avLst>
              <a:gd name="adj" fmla="val 6668"/>
            </a:avLst>
          </a:prstGeom>
          <a:solidFill>
            <a:srgbClr val="F0EDE6"/>
          </a:solidFill>
          <a:ln/>
        </p:spPr>
      </p:sp>
      <p:sp>
        <p:nvSpPr>
          <p:cNvPr id="10" name="Text 7"/>
          <p:cNvSpPr/>
          <p:nvPr/>
        </p:nvSpPr>
        <p:spPr>
          <a:xfrm>
            <a:off x="7574042" y="4964668"/>
            <a:ext cx="151805" cy="309086"/>
          </a:xfrm>
          <a:prstGeom prst="rect">
            <a:avLst/>
          </a:prstGeom>
          <a:noFill/>
          <a:ln/>
        </p:spPr>
        <p:txBody>
          <a:bodyPr wrap="none" lIns="0" tIns="0" rIns="0" bIns="0" rtlCol="0" anchor="t"/>
          <a:lstStyle/>
          <a:p>
            <a:pPr algn="ctr" indent="0" marL="0">
              <a:lnSpc>
                <a:spcPts val="2400"/>
              </a:lnSpc>
              <a:buNone/>
            </a:pPr>
            <a:r>
              <a:rPr lang="en-US" sz="2400" dirty="0">
                <a:solidFill>
                  <a:srgbClr val="2C2821"/>
                </a:solidFill>
                <a:latin typeface="Alice" pitchFamily="34" charset="0"/>
                <a:ea typeface="Alice" pitchFamily="34" charset="-122"/>
                <a:cs typeface="Alice" pitchFamily="34" charset="-120"/>
              </a:rPr>
              <a:t>2</a:t>
            </a:r>
            <a:endParaRPr lang="en-US" sz="2400" dirty="0"/>
          </a:p>
        </p:txBody>
      </p:sp>
      <p:sp>
        <p:nvSpPr>
          <p:cNvPr id="11" name="Text 8"/>
          <p:cNvSpPr/>
          <p:nvPr/>
        </p:nvSpPr>
        <p:spPr>
          <a:xfrm>
            <a:off x="8087677" y="4887516"/>
            <a:ext cx="3090505" cy="386358"/>
          </a:xfrm>
          <a:prstGeom prst="rect">
            <a:avLst/>
          </a:prstGeom>
          <a:noFill/>
          <a:ln/>
        </p:spPr>
        <p:txBody>
          <a:bodyPr wrap="none" lIns="0" tIns="0" rIns="0" bIns="0" rtlCol="0" anchor="t"/>
          <a:lstStyle/>
          <a:p>
            <a:pPr indent="0" marL="0">
              <a:lnSpc>
                <a:spcPts val="3000"/>
              </a:lnSpc>
              <a:buNone/>
            </a:pPr>
            <a:r>
              <a:rPr lang="en-US" sz="2400" dirty="0">
                <a:solidFill>
                  <a:srgbClr val="2C2821"/>
                </a:solidFill>
                <a:latin typeface="Alice" pitchFamily="34" charset="0"/>
                <a:ea typeface="Alice" pitchFamily="34" charset="-122"/>
                <a:cs typeface="Alice" pitchFamily="34" charset="-120"/>
              </a:rPr>
              <a:t>आर्थिक प्रगति</a:t>
            </a:r>
            <a:endParaRPr lang="en-US" sz="2400" dirty="0"/>
          </a:p>
        </p:txBody>
      </p:sp>
      <p:sp>
        <p:nvSpPr>
          <p:cNvPr id="12" name="Text 9"/>
          <p:cNvSpPr/>
          <p:nvPr/>
        </p:nvSpPr>
        <p:spPr>
          <a:xfrm>
            <a:off x="8087677" y="5397460"/>
            <a:ext cx="5821680" cy="329565"/>
          </a:xfrm>
          <a:prstGeom prst="rect">
            <a:avLst/>
          </a:prstGeom>
          <a:noFill/>
          <a:ln/>
        </p:spPr>
        <p:txBody>
          <a:bodyPr wrap="none" lIns="0" tIns="0" rIns="0" bIns="0" rtlCol="0" anchor="t"/>
          <a:lstStyle/>
          <a:p>
            <a:pPr indent="0" marL="0">
              <a:lnSpc>
                <a:spcPts val="2550"/>
              </a:lnSpc>
              <a:buNone/>
            </a:pPr>
            <a:r>
              <a:rPr lang="en-US" sz="1600" dirty="0">
                <a:solidFill>
                  <a:srgbClr val="2C2821"/>
                </a:solidFill>
                <a:latin typeface="Lora" pitchFamily="34" charset="0"/>
                <a:ea typeface="Lora" pitchFamily="34" charset="-122"/>
                <a:cs typeface="Lora" pitchFamily="34" charset="-120"/>
              </a:rPr>
              <a:t>जब महिलाएं सशक्त होती हैं तो वे आर्थिक विकास में योगदान देती हैं।</a:t>
            </a:r>
            <a:endParaRPr lang="en-US" sz="1600" dirty="0"/>
          </a:p>
        </p:txBody>
      </p:sp>
      <p:sp>
        <p:nvSpPr>
          <p:cNvPr id="13" name="Shape 10"/>
          <p:cNvSpPr/>
          <p:nvPr/>
        </p:nvSpPr>
        <p:spPr>
          <a:xfrm>
            <a:off x="721043" y="6494264"/>
            <a:ext cx="463510" cy="463510"/>
          </a:xfrm>
          <a:prstGeom prst="roundRect">
            <a:avLst>
              <a:gd name="adj" fmla="val 6668"/>
            </a:avLst>
          </a:prstGeom>
          <a:solidFill>
            <a:srgbClr val="F0EDE6"/>
          </a:solidFill>
          <a:ln/>
        </p:spPr>
      </p:sp>
      <p:sp>
        <p:nvSpPr>
          <p:cNvPr id="14" name="Text 11"/>
          <p:cNvSpPr/>
          <p:nvPr/>
        </p:nvSpPr>
        <p:spPr>
          <a:xfrm>
            <a:off x="877491" y="6571417"/>
            <a:ext cx="150495" cy="309086"/>
          </a:xfrm>
          <a:prstGeom prst="rect">
            <a:avLst/>
          </a:prstGeom>
          <a:noFill/>
          <a:ln/>
        </p:spPr>
        <p:txBody>
          <a:bodyPr wrap="none" lIns="0" tIns="0" rIns="0" bIns="0" rtlCol="0" anchor="t"/>
          <a:lstStyle/>
          <a:p>
            <a:pPr algn="ctr" indent="0" marL="0">
              <a:lnSpc>
                <a:spcPts val="2400"/>
              </a:lnSpc>
              <a:buNone/>
            </a:pPr>
            <a:r>
              <a:rPr lang="en-US" sz="2400" dirty="0">
                <a:solidFill>
                  <a:srgbClr val="2C2821"/>
                </a:solidFill>
                <a:latin typeface="Alice" pitchFamily="34" charset="0"/>
                <a:ea typeface="Alice" pitchFamily="34" charset="-122"/>
                <a:cs typeface="Alice" pitchFamily="34" charset="-120"/>
              </a:rPr>
              <a:t>3</a:t>
            </a:r>
            <a:endParaRPr lang="en-US" sz="2400" dirty="0"/>
          </a:p>
        </p:txBody>
      </p:sp>
      <p:sp>
        <p:nvSpPr>
          <p:cNvPr id="15" name="Text 12"/>
          <p:cNvSpPr/>
          <p:nvPr/>
        </p:nvSpPr>
        <p:spPr>
          <a:xfrm>
            <a:off x="1390531" y="6494264"/>
            <a:ext cx="3090505" cy="386358"/>
          </a:xfrm>
          <a:prstGeom prst="rect">
            <a:avLst/>
          </a:prstGeom>
          <a:noFill/>
          <a:ln/>
        </p:spPr>
        <p:txBody>
          <a:bodyPr wrap="none" lIns="0" tIns="0" rIns="0" bIns="0" rtlCol="0" anchor="t"/>
          <a:lstStyle/>
          <a:p>
            <a:pPr indent="0" marL="0">
              <a:lnSpc>
                <a:spcPts val="3000"/>
              </a:lnSpc>
              <a:buNone/>
            </a:pPr>
            <a:r>
              <a:rPr lang="en-US" sz="2400" dirty="0">
                <a:solidFill>
                  <a:srgbClr val="2C2821"/>
                </a:solidFill>
                <a:latin typeface="Alice" pitchFamily="34" charset="0"/>
                <a:ea typeface="Alice" pitchFamily="34" charset="-122"/>
                <a:cs typeface="Alice" pitchFamily="34" charset="-120"/>
              </a:rPr>
              <a:t>सामाजिक परिवर्तन</a:t>
            </a:r>
            <a:endParaRPr lang="en-US" sz="2400" dirty="0"/>
          </a:p>
        </p:txBody>
      </p:sp>
      <p:sp>
        <p:nvSpPr>
          <p:cNvPr id="16" name="Text 13"/>
          <p:cNvSpPr/>
          <p:nvPr/>
        </p:nvSpPr>
        <p:spPr>
          <a:xfrm>
            <a:off x="1390531" y="7004209"/>
            <a:ext cx="5821680" cy="659130"/>
          </a:xfrm>
          <a:prstGeom prst="rect">
            <a:avLst/>
          </a:prstGeom>
          <a:noFill/>
          <a:ln/>
        </p:spPr>
        <p:txBody>
          <a:bodyPr wrap="square" lIns="0" tIns="0" rIns="0" bIns="0" rtlCol="0" anchor="t"/>
          <a:lstStyle/>
          <a:p>
            <a:pPr indent="0" marL="0">
              <a:lnSpc>
                <a:spcPts val="2550"/>
              </a:lnSpc>
              <a:buNone/>
            </a:pPr>
            <a:r>
              <a:rPr lang="en-US" sz="1600" dirty="0">
                <a:solidFill>
                  <a:srgbClr val="2C2821"/>
                </a:solidFill>
                <a:latin typeface="Lora" pitchFamily="34" charset="0"/>
                <a:ea typeface="Lora" pitchFamily="34" charset="-122"/>
                <a:cs typeface="Lora" pitchFamily="34" charset="-120"/>
              </a:rPr>
              <a:t>सशक्तिकरण लैंगिक समानता को बढ़ावा देता है और पारंपरिक लैंगिक भूमिकाओं को चुनौती देता है।</a:t>
            </a:r>
            <a:endParaRPr lang="en-US" sz="1600" dirty="0"/>
          </a:p>
        </p:txBody>
      </p:sp>
      <p:sp>
        <p:nvSpPr>
          <p:cNvPr id="17" name="Shape 14"/>
          <p:cNvSpPr/>
          <p:nvPr/>
        </p:nvSpPr>
        <p:spPr>
          <a:xfrm>
            <a:off x="7418189" y="6494264"/>
            <a:ext cx="463510" cy="463510"/>
          </a:xfrm>
          <a:prstGeom prst="roundRect">
            <a:avLst>
              <a:gd name="adj" fmla="val 6668"/>
            </a:avLst>
          </a:prstGeom>
          <a:solidFill>
            <a:srgbClr val="F0EDE6"/>
          </a:solidFill>
          <a:ln/>
        </p:spPr>
      </p:sp>
      <p:sp>
        <p:nvSpPr>
          <p:cNvPr id="18" name="Text 15"/>
          <p:cNvSpPr/>
          <p:nvPr/>
        </p:nvSpPr>
        <p:spPr>
          <a:xfrm>
            <a:off x="7573208" y="6571417"/>
            <a:ext cx="153353" cy="309086"/>
          </a:xfrm>
          <a:prstGeom prst="rect">
            <a:avLst/>
          </a:prstGeom>
          <a:noFill/>
          <a:ln/>
        </p:spPr>
        <p:txBody>
          <a:bodyPr wrap="none" lIns="0" tIns="0" rIns="0" bIns="0" rtlCol="0" anchor="t"/>
          <a:lstStyle/>
          <a:p>
            <a:pPr algn="ctr" indent="0" marL="0">
              <a:lnSpc>
                <a:spcPts val="2400"/>
              </a:lnSpc>
              <a:buNone/>
            </a:pPr>
            <a:r>
              <a:rPr lang="en-US" sz="2400" dirty="0">
                <a:solidFill>
                  <a:srgbClr val="2C2821"/>
                </a:solidFill>
                <a:latin typeface="Alice" pitchFamily="34" charset="0"/>
                <a:ea typeface="Alice" pitchFamily="34" charset="-122"/>
                <a:cs typeface="Alice" pitchFamily="34" charset="-120"/>
              </a:rPr>
              <a:t>4</a:t>
            </a:r>
            <a:endParaRPr lang="en-US" sz="2400" dirty="0"/>
          </a:p>
        </p:txBody>
      </p:sp>
      <p:sp>
        <p:nvSpPr>
          <p:cNvPr id="19" name="Text 16"/>
          <p:cNvSpPr/>
          <p:nvPr/>
        </p:nvSpPr>
        <p:spPr>
          <a:xfrm>
            <a:off x="8087677" y="6494264"/>
            <a:ext cx="3090505" cy="386358"/>
          </a:xfrm>
          <a:prstGeom prst="rect">
            <a:avLst/>
          </a:prstGeom>
          <a:noFill/>
          <a:ln/>
        </p:spPr>
        <p:txBody>
          <a:bodyPr wrap="none" lIns="0" tIns="0" rIns="0" bIns="0" rtlCol="0" anchor="t"/>
          <a:lstStyle/>
          <a:p>
            <a:pPr indent="0" marL="0">
              <a:lnSpc>
                <a:spcPts val="3000"/>
              </a:lnSpc>
              <a:buNone/>
            </a:pPr>
            <a:r>
              <a:rPr lang="en-US" sz="2400" dirty="0">
                <a:solidFill>
                  <a:srgbClr val="2C2821"/>
                </a:solidFill>
                <a:latin typeface="Alice" pitchFamily="34" charset="0"/>
                <a:ea typeface="Alice" pitchFamily="34" charset="-122"/>
                <a:cs typeface="Alice" pitchFamily="34" charset="-120"/>
              </a:rPr>
              <a:t>मजबूत समुदाय</a:t>
            </a:r>
            <a:endParaRPr lang="en-US" sz="2400" dirty="0"/>
          </a:p>
        </p:txBody>
      </p:sp>
      <p:sp>
        <p:nvSpPr>
          <p:cNvPr id="20" name="Text 17"/>
          <p:cNvSpPr/>
          <p:nvPr/>
        </p:nvSpPr>
        <p:spPr>
          <a:xfrm>
            <a:off x="8087677" y="7004209"/>
            <a:ext cx="5821680" cy="329565"/>
          </a:xfrm>
          <a:prstGeom prst="rect">
            <a:avLst/>
          </a:prstGeom>
          <a:noFill/>
          <a:ln/>
        </p:spPr>
        <p:txBody>
          <a:bodyPr wrap="none" lIns="0" tIns="0" rIns="0" bIns="0" rtlCol="0" anchor="t"/>
          <a:lstStyle/>
          <a:p>
            <a:pPr indent="0" marL="0">
              <a:lnSpc>
                <a:spcPts val="2550"/>
              </a:lnSpc>
              <a:buNone/>
            </a:pPr>
            <a:r>
              <a:rPr lang="en-US" sz="1600" dirty="0">
                <a:solidFill>
                  <a:srgbClr val="2C2821"/>
                </a:solidFill>
                <a:latin typeface="Lora" pitchFamily="34" charset="0"/>
                <a:ea typeface="Lora" pitchFamily="34" charset="-122"/>
                <a:cs typeface="Lora" pitchFamily="34" charset="-120"/>
              </a:rPr>
              <a:t>सशक्त महिलाएँ मजबूत, अधिक जीवंत समुदायों का निर्माण करती हैं।</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38175" y="502087"/>
            <a:ext cx="4558784" cy="569833"/>
          </a:xfrm>
          <a:prstGeom prst="rect">
            <a:avLst/>
          </a:prstGeom>
          <a:noFill/>
          <a:ln/>
        </p:spPr>
        <p:txBody>
          <a:bodyPr wrap="none" lIns="0" tIns="0" rIns="0" bIns="0" rtlCol="0" anchor="t"/>
          <a:lstStyle/>
          <a:p>
            <a:pPr indent="0" marL="0">
              <a:lnSpc>
                <a:spcPts val="4450"/>
              </a:lnSpc>
              <a:buNone/>
            </a:pPr>
            <a:endParaRPr lang="en-US" sz="3550" dirty="0"/>
          </a:p>
        </p:txBody>
      </p:sp>
      <p:pic>
        <p:nvPicPr>
          <p:cNvPr id="3" name="Image 0" descr="preencoded.png">    </p:cNvPr>
          <p:cNvPicPr>
            <a:picLocks noChangeAspect="1"/>
          </p:cNvPicPr>
          <p:nvPr/>
        </p:nvPicPr>
        <p:blipFill>
          <a:blip r:embed="rId1"/>
          <a:stretch>
            <a:fillRect/>
          </a:stretch>
        </p:blipFill>
        <p:spPr>
          <a:xfrm>
            <a:off x="638175" y="1550551"/>
            <a:ext cx="3763447" cy="4991814"/>
          </a:xfrm>
          <a:prstGeom prst="rect">
            <a:avLst/>
          </a:prstGeom>
        </p:spPr>
      </p:pic>
      <p:sp>
        <p:nvSpPr>
          <p:cNvPr id="4" name="Text 1"/>
          <p:cNvSpPr/>
          <p:nvPr/>
        </p:nvSpPr>
        <p:spPr>
          <a:xfrm>
            <a:off x="638175" y="6747510"/>
            <a:ext cx="2735223" cy="341828"/>
          </a:xfrm>
          <a:prstGeom prst="rect">
            <a:avLst/>
          </a:prstGeom>
          <a:noFill/>
          <a:ln/>
        </p:spPr>
        <p:txBody>
          <a:bodyPr wrap="none" lIns="0" tIns="0" rIns="0" bIns="0" rtlCol="0" anchor="t"/>
          <a:lstStyle/>
          <a:p>
            <a:pPr indent="0" marL="0">
              <a:lnSpc>
                <a:spcPts val="2650"/>
              </a:lnSpc>
              <a:buNone/>
            </a:pPr>
            <a:endParaRPr lang="en-US" sz="2150" dirty="0"/>
          </a:p>
        </p:txBody>
      </p:sp>
      <p:sp>
        <p:nvSpPr>
          <p:cNvPr id="5" name="Text 2"/>
          <p:cNvSpPr/>
          <p:nvPr/>
        </p:nvSpPr>
        <p:spPr>
          <a:xfrm>
            <a:off x="638175" y="7271623"/>
            <a:ext cx="6454616" cy="291822"/>
          </a:xfrm>
          <a:prstGeom prst="rect">
            <a:avLst/>
          </a:prstGeom>
          <a:noFill/>
          <a:ln/>
        </p:spPr>
        <p:txBody>
          <a:bodyPr wrap="none" lIns="0" tIns="0" rIns="0" bIns="0" rtlCol="0" anchor="t"/>
          <a:lstStyle/>
          <a:p>
            <a:pPr indent="0" marL="0">
              <a:lnSpc>
                <a:spcPts val="2250"/>
              </a:lnSpc>
              <a:buNone/>
            </a:pPr>
            <a:endParaRPr lang="en-US" sz="1400" dirty="0"/>
          </a:p>
        </p:txBody>
      </p:sp>
      <p:pic>
        <p:nvPicPr>
          <p:cNvPr id="6" name="Image 1" descr="preencoded.png">    </p:cNvPr>
          <p:cNvPicPr>
            <a:picLocks noChangeAspect="1"/>
          </p:cNvPicPr>
          <p:nvPr/>
        </p:nvPicPr>
        <p:blipFill>
          <a:blip r:embed="rId2"/>
          <a:stretch>
            <a:fillRect/>
          </a:stretch>
        </p:blipFill>
        <p:spPr>
          <a:xfrm>
            <a:off x="7545229" y="1550551"/>
            <a:ext cx="5529501" cy="4991814"/>
          </a:xfrm>
          <a:prstGeom prst="rect">
            <a:avLst/>
          </a:prstGeom>
        </p:spPr>
      </p:pic>
      <p:sp>
        <p:nvSpPr>
          <p:cNvPr id="7" name="Text 3"/>
          <p:cNvSpPr/>
          <p:nvPr/>
        </p:nvSpPr>
        <p:spPr>
          <a:xfrm>
            <a:off x="7545229" y="6747510"/>
            <a:ext cx="2735223" cy="341828"/>
          </a:xfrm>
          <a:prstGeom prst="rect">
            <a:avLst/>
          </a:prstGeom>
          <a:noFill/>
          <a:ln/>
        </p:spPr>
        <p:txBody>
          <a:bodyPr wrap="none" lIns="0" tIns="0" rIns="0" bIns="0" rtlCol="0" anchor="t"/>
          <a:lstStyle/>
          <a:p>
            <a:pPr indent="0" marL="0">
              <a:lnSpc>
                <a:spcPts val="2650"/>
              </a:lnSpc>
              <a:buNone/>
            </a:pPr>
            <a:endParaRPr lang="en-US" sz="2150" dirty="0"/>
          </a:p>
        </p:txBody>
      </p:sp>
      <p:sp>
        <p:nvSpPr>
          <p:cNvPr id="8" name="Text 4"/>
          <p:cNvSpPr/>
          <p:nvPr/>
        </p:nvSpPr>
        <p:spPr>
          <a:xfrm>
            <a:off x="7545229" y="7271623"/>
            <a:ext cx="6454616" cy="291822"/>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38175" y="501968"/>
            <a:ext cx="4558784" cy="569833"/>
          </a:xfrm>
          <a:prstGeom prst="rect">
            <a:avLst/>
          </a:prstGeom>
          <a:noFill/>
          <a:ln/>
        </p:spPr>
        <p:txBody>
          <a:bodyPr wrap="none" lIns="0" tIns="0" rIns="0" bIns="0" rtlCol="0" anchor="t"/>
          <a:lstStyle/>
          <a:p>
            <a:pPr indent="0" marL="0">
              <a:lnSpc>
                <a:spcPts val="4450"/>
              </a:lnSpc>
              <a:buNone/>
            </a:pPr>
            <a:r>
              <a:rPr lang="en-US" sz="3550" dirty="0">
                <a:solidFill>
                  <a:srgbClr val="233E32"/>
                </a:solidFill>
                <a:latin typeface="Alice" pitchFamily="34" charset="0"/>
                <a:ea typeface="Alice" pitchFamily="34" charset="-122"/>
                <a:cs typeface="Alice" pitchFamily="34" charset="-120"/>
              </a:rPr>
              <a:t>सफलता की कहानियाँ</a:t>
            </a:r>
            <a:endParaRPr lang="en-US" sz="3550" dirty="0"/>
          </a:p>
        </p:txBody>
      </p:sp>
      <p:pic>
        <p:nvPicPr>
          <p:cNvPr id="3" name="Image 0" descr="preencoded.png">    </p:cNvPr>
          <p:cNvPicPr>
            <a:picLocks noChangeAspect="1"/>
          </p:cNvPicPr>
          <p:nvPr/>
        </p:nvPicPr>
        <p:blipFill>
          <a:blip r:embed="rId1"/>
          <a:stretch>
            <a:fillRect/>
          </a:stretch>
        </p:blipFill>
        <p:spPr>
          <a:xfrm>
            <a:off x="638175" y="1550432"/>
            <a:ext cx="4991933" cy="4991933"/>
          </a:xfrm>
          <a:prstGeom prst="rect">
            <a:avLst/>
          </a:prstGeom>
        </p:spPr>
      </p:pic>
      <p:sp>
        <p:nvSpPr>
          <p:cNvPr id="4" name="Text 1"/>
          <p:cNvSpPr/>
          <p:nvPr/>
        </p:nvSpPr>
        <p:spPr>
          <a:xfrm>
            <a:off x="638175" y="6747510"/>
            <a:ext cx="2735223" cy="341828"/>
          </a:xfrm>
          <a:prstGeom prst="rect">
            <a:avLst/>
          </a:prstGeom>
          <a:noFill/>
          <a:ln/>
        </p:spPr>
        <p:txBody>
          <a:bodyPr wrap="none" lIns="0" tIns="0" rIns="0" bIns="0" rtlCol="0" anchor="t"/>
          <a:lstStyle/>
          <a:p>
            <a:pPr indent="0" marL="0">
              <a:lnSpc>
                <a:spcPts val="2650"/>
              </a:lnSpc>
              <a:buNone/>
            </a:pPr>
            <a:r>
              <a:rPr lang="en-US" sz="2150" dirty="0">
                <a:solidFill>
                  <a:srgbClr val="233E32"/>
                </a:solidFill>
                <a:latin typeface="Alice" pitchFamily="34" charset="0"/>
                <a:ea typeface="Alice" pitchFamily="34" charset="-122"/>
                <a:cs typeface="Alice" pitchFamily="34" charset="-120"/>
              </a:rPr>
              <a:t>आईपीएस अनुकृति शर्मा</a:t>
            </a:r>
            <a:endParaRPr lang="en-US" sz="2150" dirty="0"/>
          </a:p>
        </p:txBody>
      </p:sp>
      <p:sp>
        <p:nvSpPr>
          <p:cNvPr id="5" name="Text 2"/>
          <p:cNvSpPr/>
          <p:nvPr/>
        </p:nvSpPr>
        <p:spPr>
          <a:xfrm>
            <a:off x="638175" y="7271623"/>
            <a:ext cx="6454616" cy="291822"/>
          </a:xfrm>
          <a:prstGeom prst="rect">
            <a:avLst/>
          </a:prstGeom>
          <a:noFill/>
          <a:ln/>
        </p:spPr>
        <p:txBody>
          <a:bodyPr wrap="none" lIns="0" tIns="0" rIns="0" bIns="0" rtlCol="0" anchor="t"/>
          <a:lstStyle/>
          <a:p>
            <a:pPr indent="0" marL="0">
              <a:lnSpc>
                <a:spcPts val="2250"/>
              </a:lnSpc>
              <a:buNone/>
            </a:pPr>
            <a:endParaRPr lang="en-US" sz="1400" dirty="0"/>
          </a:p>
        </p:txBody>
      </p:sp>
      <p:pic>
        <p:nvPicPr>
          <p:cNvPr id="6" name="Image 1" descr="preencoded.png">    </p:cNvPr>
          <p:cNvPicPr>
            <a:picLocks noChangeAspect="1"/>
          </p:cNvPicPr>
          <p:nvPr/>
        </p:nvPicPr>
        <p:blipFill>
          <a:blip r:embed="rId2"/>
          <a:stretch>
            <a:fillRect/>
          </a:stretch>
        </p:blipFill>
        <p:spPr>
          <a:xfrm>
            <a:off x="7545229" y="1550432"/>
            <a:ext cx="6454616" cy="4303038"/>
          </a:xfrm>
          <a:prstGeom prst="rect">
            <a:avLst/>
          </a:prstGeom>
        </p:spPr>
      </p:pic>
      <p:sp>
        <p:nvSpPr>
          <p:cNvPr id="7" name="Text 3"/>
          <p:cNvSpPr/>
          <p:nvPr/>
        </p:nvSpPr>
        <p:spPr>
          <a:xfrm>
            <a:off x="7545229" y="6058614"/>
            <a:ext cx="2735223" cy="341828"/>
          </a:xfrm>
          <a:prstGeom prst="rect">
            <a:avLst/>
          </a:prstGeom>
          <a:noFill/>
          <a:ln/>
        </p:spPr>
        <p:txBody>
          <a:bodyPr wrap="none" lIns="0" tIns="0" rIns="0" bIns="0" rtlCol="0" anchor="t"/>
          <a:lstStyle/>
          <a:p>
            <a:pPr indent="0" marL="0">
              <a:lnSpc>
                <a:spcPts val="2650"/>
              </a:lnSpc>
              <a:buNone/>
            </a:pPr>
            <a:endParaRPr lang="en-US" sz="2150" dirty="0"/>
          </a:p>
        </p:txBody>
      </p:sp>
      <p:sp>
        <p:nvSpPr>
          <p:cNvPr id="8" name="Text 4"/>
          <p:cNvSpPr/>
          <p:nvPr/>
        </p:nvSpPr>
        <p:spPr>
          <a:xfrm>
            <a:off x="7545229" y="6582728"/>
            <a:ext cx="2940368" cy="341828"/>
          </a:xfrm>
          <a:prstGeom prst="rect">
            <a:avLst/>
          </a:prstGeom>
          <a:noFill/>
          <a:ln/>
        </p:spPr>
        <p:txBody>
          <a:bodyPr wrap="none" lIns="0" tIns="0" rIns="0" bIns="0" rtlCol="0" anchor="t"/>
          <a:lstStyle/>
          <a:p>
            <a:pPr indent="0" marL="0">
              <a:lnSpc>
                <a:spcPts val="2650"/>
              </a:lnSpc>
              <a:buNone/>
            </a:pPr>
            <a:r>
              <a:rPr lang="en-US" sz="2150" dirty="0">
                <a:solidFill>
                  <a:srgbClr val="233E32"/>
                </a:solidFill>
                <a:latin typeface="Alice" pitchFamily="34" charset="0"/>
                <a:ea typeface="Alice" pitchFamily="34" charset="-122"/>
                <a:cs typeface="Alice" pitchFamily="34" charset="-120"/>
              </a:rPr>
              <a:t>फ्लाइट लेफ्टिनेंट गुंजन सक्सेना</a:t>
            </a:r>
            <a:endParaRPr lang="en-US" sz="21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38175" y="502087"/>
            <a:ext cx="4558784" cy="569833"/>
          </a:xfrm>
          <a:prstGeom prst="rect">
            <a:avLst/>
          </a:prstGeom>
          <a:noFill/>
          <a:ln/>
        </p:spPr>
        <p:txBody>
          <a:bodyPr wrap="none" lIns="0" tIns="0" rIns="0" bIns="0" rtlCol="0" anchor="t"/>
          <a:lstStyle/>
          <a:p>
            <a:pPr indent="0" marL="0">
              <a:lnSpc>
                <a:spcPts val="4450"/>
              </a:lnSpc>
              <a:buNone/>
            </a:pPr>
            <a:r>
              <a:rPr lang="en-US" sz="3550" dirty="0">
                <a:solidFill>
                  <a:srgbClr val="233E32"/>
                </a:solidFill>
                <a:latin typeface="Alice" pitchFamily="34" charset="0"/>
                <a:ea typeface="Alice" pitchFamily="34" charset="-122"/>
                <a:cs typeface="Alice" pitchFamily="34" charset="-120"/>
              </a:rPr>
              <a:t>खेल</a:t>
            </a:r>
            <a:endParaRPr lang="en-US" sz="3550" dirty="0"/>
          </a:p>
        </p:txBody>
      </p:sp>
      <p:pic>
        <p:nvPicPr>
          <p:cNvPr id="3" name="Image 0" descr="preencoded.png">    </p:cNvPr>
          <p:cNvPicPr>
            <a:picLocks noChangeAspect="1"/>
          </p:cNvPicPr>
          <p:nvPr/>
        </p:nvPicPr>
        <p:blipFill>
          <a:blip r:embed="rId1"/>
          <a:stretch>
            <a:fillRect/>
          </a:stretch>
        </p:blipFill>
        <p:spPr>
          <a:xfrm>
            <a:off x="638175" y="1550551"/>
            <a:ext cx="3327916" cy="4991814"/>
          </a:xfrm>
          <a:prstGeom prst="rect">
            <a:avLst/>
          </a:prstGeom>
        </p:spPr>
      </p:pic>
      <p:sp>
        <p:nvSpPr>
          <p:cNvPr id="4" name="Text 1"/>
          <p:cNvSpPr/>
          <p:nvPr/>
        </p:nvSpPr>
        <p:spPr>
          <a:xfrm>
            <a:off x="638175" y="6747510"/>
            <a:ext cx="2735223" cy="341828"/>
          </a:xfrm>
          <a:prstGeom prst="rect">
            <a:avLst/>
          </a:prstGeom>
          <a:noFill/>
          <a:ln/>
        </p:spPr>
        <p:txBody>
          <a:bodyPr wrap="none" lIns="0" tIns="0" rIns="0" bIns="0" rtlCol="0" anchor="t"/>
          <a:lstStyle/>
          <a:p>
            <a:pPr indent="0" marL="0">
              <a:lnSpc>
                <a:spcPts val="2650"/>
              </a:lnSpc>
              <a:buNone/>
            </a:pPr>
            <a:r>
              <a:rPr lang="en-US" sz="2150" dirty="0">
                <a:solidFill>
                  <a:srgbClr val="233E32"/>
                </a:solidFill>
                <a:latin typeface="Alice" pitchFamily="34" charset="0"/>
                <a:ea typeface="Alice" pitchFamily="34" charset="-122"/>
                <a:cs typeface="Alice" pitchFamily="34" charset="-120"/>
              </a:rPr>
              <a:t>पी.टी.उषा</a:t>
            </a:r>
            <a:endParaRPr lang="en-US" sz="2150" dirty="0"/>
          </a:p>
        </p:txBody>
      </p:sp>
      <p:sp>
        <p:nvSpPr>
          <p:cNvPr id="5" name="Text 2"/>
          <p:cNvSpPr/>
          <p:nvPr/>
        </p:nvSpPr>
        <p:spPr>
          <a:xfrm>
            <a:off x="638175" y="7271623"/>
            <a:ext cx="6454616" cy="291822"/>
          </a:xfrm>
          <a:prstGeom prst="rect">
            <a:avLst/>
          </a:prstGeom>
          <a:noFill/>
          <a:ln/>
        </p:spPr>
        <p:txBody>
          <a:bodyPr wrap="none" lIns="0" tIns="0" rIns="0" bIns="0" rtlCol="0" anchor="t"/>
          <a:lstStyle/>
          <a:p>
            <a:pPr indent="0" marL="0">
              <a:lnSpc>
                <a:spcPts val="2250"/>
              </a:lnSpc>
              <a:buNone/>
            </a:pPr>
            <a:endParaRPr lang="en-US" sz="1400" dirty="0"/>
          </a:p>
        </p:txBody>
      </p:sp>
      <p:pic>
        <p:nvPicPr>
          <p:cNvPr id="6" name="Image 1" descr="preencoded.png">    </p:cNvPr>
          <p:cNvPicPr>
            <a:picLocks noChangeAspect="1"/>
          </p:cNvPicPr>
          <p:nvPr/>
        </p:nvPicPr>
        <p:blipFill>
          <a:blip r:embed="rId2"/>
          <a:stretch>
            <a:fillRect/>
          </a:stretch>
        </p:blipFill>
        <p:spPr>
          <a:xfrm>
            <a:off x="8260080" y="1550551"/>
            <a:ext cx="5024914" cy="2638068"/>
          </a:xfrm>
          <a:prstGeom prst="rect">
            <a:avLst/>
          </a:prstGeom>
        </p:spPr>
      </p:pic>
      <p:sp>
        <p:nvSpPr>
          <p:cNvPr id="7" name="Text 3"/>
          <p:cNvSpPr/>
          <p:nvPr/>
        </p:nvSpPr>
        <p:spPr>
          <a:xfrm>
            <a:off x="7545229" y="4393763"/>
            <a:ext cx="2735223" cy="341828"/>
          </a:xfrm>
          <a:prstGeom prst="rect">
            <a:avLst/>
          </a:prstGeom>
          <a:noFill/>
          <a:ln/>
        </p:spPr>
        <p:txBody>
          <a:bodyPr wrap="none" lIns="0" tIns="0" rIns="0" bIns="0" rtlCol="0" anchor="t"/>
          <a:lstStyle/>
          <a:p>
            <a:pPr indent="0" marL="0">
              <a:lnSpc>
                <a:spcPts val="2650"/>
              </a:lnSpc>
              <a:buNone/>
            </a:pPr>
            <a:r>
              <a:rPr lang="en-US" sz="2150" dirty="0">
                <a:solidFill>
                  <a:srgbClr val="233E32"/>
                </a:solidFill>
                <a:latin typeface="Alice" pitchFamily="34" charset="0"/>
                <a:ea typeface="Alice" pitchFamily="34" charset="-122"/>
                <a:cs typeface="Alice" pitchFamily="34" charset="-120"/>
              </a:rPr>
              <a:t>शीतल देवी</a:t>
            </a:r>
            <a:endParaRPr lang="en-US" sz="2150" dirty="0"/>
          </a:p>
        </p:txBody>
      </p:sp>
      <p:sp>
        <p:nvSpPr>
          <p:cNvPr id="8" name="Text 4"/>
          <p:cNvSpPr/>
          <p:nvPr/>
        </p:nvSpPr>
        <p:spPr>
          <a:xfrm>
            <a:off x="7545229" y="4917877"/>
            <a:ext cx="6454616" cy="291822"/>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38175" y="502087"/>
            <a:ext cx="4558784" cy="569833"/>
          </a:xfrm>
          <a:prstGeom prst="rect">
            <a:avLst/>
          </a:prstGeom>
          <a:noFill/>
          <a:ln/>
        </p:spPr>
        <p:txBody>
          <a:bodyPr wrap="none" lIns="0" tIns="0" rIns="0" bIns="0" rtlCol="0" anchor="t"/>
          <a:lstStyle/>
          <a:p>
            <a:pPr indent="0" marL="0">
              <a:lnSpc>
                <a:spcPts val="4450"/>
              </a:lnSpc>
              <a:buNone/>
            </a:pPr>
            <a:r>
              <a:rPr lang="en-US" sz="3550" dirty="0">
                <a:solidFill>
                  <a:srgbClr val="233E32"/>
                </a:solidFill>
                <a:latin typeface="Alice" pitchFamily="34" charset="0"/>
                <a:ea typeface="Alice" pitchFamily="34" charset="-122"/>
                <a:cs typeface="Alice" pitchFamily="34" charset="-120"/>
              </a:rPr>
              <a:t>राजनीति</a:t>
            </a:r>
            <a:endParaRPr lang="en-US" sz="3550" dirty="0"/>
          </a:p>
        </p:txBody>
      </p:sp>
      <p:pic>
        <p:nvPicPr>
          <p:cNvPr id="3" name="Image 0" descr="preencoded.png">    </p:cNvPr>
          <p:cNvPicPr>
            <a:picLocks noChangeAspect="1"/>
          </p:cNvPicPr>
          <p:nvPr/>
        </p:nvPicPr>
        <p:blipFill>
          <a:blip r:embed="rId1"/>
          <a:stretch>
            <a:fillRect/>
          </a:stretch>
        </p:blipFill>
        <p:spPr>
          <a:xfrm>
            <a:off x="638175" y="1550551"/>
            <a:ext cx="4134088" cy="4991814"/>
          </a:xfrm>
          <a:prstGeom prst="rect">
            <a:avLst/>
          </a:prstGeom>
        </p:spPr>
      </p:pic>
      <p:sp>
        <p:nvSpPr>
          <p:cNvPr id="4" name="Text 1"/>
          <p:cNvSpPr/>
          <p:nvPr/>
        </p:nvSpPr>
        <p:spPr>
          <a:xfrm>
            <a:off x="638175" y="6747510"/>
            <a:ext cx="2735223" cy="341828"/>
          </a:xfrm>
          <a:prstGeom prst="rect">
            <a:avLst/>
          </a:prstGeom>
          <a:noFill/>
          <a:ln/>
        </p:spPr>
        <p:txBody>
          <a:bodyPr wrap="none" lIns="0" tIns="0" rIns="0" bIns="0" rtlCol="0" anchor="t"/>
          <a:lstStyle/>
          <a:p>
            <a:pPr indent="0" marL="0">
              <a:lnSpc>
                <a:spcPts val="2650"/>
              </a:lnSpc>
              <a:buNone/>
            </a:pPr>
            <a:r>
              <a:rPr lang="en-US" sz="2150" dirty="0">
                <a:solidFill>
                  <a:srgbClr val="233E32"/>
                </a:solidFill>
                <a:latin typeface="Alice" pitchFamily="34" charset="0"/>
                <a:ea typeface="Alice" pitchFamily="34" charset="-122"/>
                <a:cs typeface="Alice" pitchFamily="34" charset="-120"/>
              </a:rPr>
              <a:t>सुषमा स्वराज</a:t>
            </a:r>
            <a:endParaRPr lang="en-US" sz="2150" dirty="0"/>
          </a:p>
        </p:txBody>
      </p:sp>
      <p:sp>
        <p:nvSpPr>
          <p:cNvPr id="5" name="Text 2"/>
          <p:cNvSpPr/>
          <p:nvPr/>
        </p:nvSpPr>
        <p:spPr>
          <a:xfrm>
            <a:off x="638175" y="7271623"/>
            <a:ext cx="6454616" cy="291822"/>
          </a:xfrm>
          <a:prstGeom prst="rect">
            <a:avLst/>
          </a:prstGeom>
          <a:noFill/>
          <a:ln/>
        </p:spPr>
        <p:txBody>
          <a:bodyPr wrap="none" lIns="0" tIns="0" rIns="0" bIns="0" rtlCol="0" anchor="t"/>
          <a:lstStyle/>
          <a:p>
            <a:pPr indent="0" marL="0">
              <a:lnSpc>
                <a:spcPts val="2250"/>
              </a:lnSpc>
              <a:buNone/>
            </a:pPr>
            <a:endParaRPr lang="en-US" sz="1400" dirty="0"/>
          </a:p>
        </p:txBody>
      </p:sp>
      <p:pic>
        <p:nvPicPr>
          <p:cNvPr id="6" name="Image 1" descr="preencoded.png">    </p:cNvPr>
          <p:cNvPicPr>
            <a:picLocks noChangeAspect="1"/>
          </p:cNvPicPr>
          <p:nvPr/>
        </p:nvPicPr>
        <p:blipFill>
          <a:blip r:embed="rId2"/>
          <a:stretch>
            <a:fillRect/>
          </a:stretch>
        </p:blipFill>
        <p:spPr>
          <a:xfrm>
            <a:off x="7545229" y="1550551"/>
            <a:ext cx="6454616" cy="4303038"/>
          </a:xfrm>
          <a:prstGeom prst="rect">
            <a:avLst/>
          </a:prstGeom>
        </p:spPr>
      </p:pic>
      <p:sp>
        <p:nvSpPr>
          <p:cNvPr id="7" name="Text 3"/>
          <p:cNvSpPr/>
          <p:nvPr/>
        </p:nvSpPr>
        <p:spPr>
          <a:xfrm>
            <a:off x="7545229" y="6058733"/>
            <a:ext cx="2735223" cy="341828"/>
          </a:xfrm>
          <a:prstGeom prst="rect">
            <a:avLst/>
          </a:prstGeom>
          <a:noFill/>
          <a:ln/>
        </p:spPr>
        <p:txBody>
          <a:bodyPr wrap="none" lIns="0" tIns="0" rIns="0" bIns="0" rtlCol="0" anchor="t"/>
          <a:lstStyle/>
          <a:p>
            <a:pPr indent="0" marL="0">
              <a:lnSpc>
                <a:spcPts val="2650"/>
              </a:lnSpc>
              <a:buNone/>
            </a:pPr>
            <a:r>
              <a:rPr lang="en-US" sz="2150" dirty="0">
                <a:solidFill>
                  <a:srgbClr val="233E32"/>
                </a:solidFill>
                <a:latin typeface="Alice" pitchFamily="34" charset="0"/>
                <a:ea typeface="Alice" pitchFamily="34" charset="-122"/>
                <a:cs typeface="Alice" pitchFamily="34" charset="-120"/>
              </a:rPr>
              <a:t>शीला दीक्षित</a:t>
            </a:r>
            <a:endParaRPr lang="en-US" sz="2150" dirty="0"/>
          </a:p>
        </p:txBody>
      </p:sp>
      <p:sp>
        <p:nvSpPr>
          <p:cNvPr id="8" name="Text 4"/>
          <p:cNvSpPr/>
          <p:nvPr/>
        </p:nvSpPr>
        <p:spPr>
          <a:xfrm>
            <a:off x="7545229" y="6582847"/>
            <a:ext cx="6454616" cy="291822"/>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96928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इंजीनियर</a:t>
            </a:r>
            <a:endParaRPr lang="en-US" sz="4450" dirty="0"/>
          </a:p>
        </p:txBody>
      </p:sp>
      <p:pic>
        <p:nvPicPr>
          <p:cNvPr id="3" name="Image 0" descr="preencoded.png">    </p:cNvPr>
          <p:cNvPicPr>
            <a:picLocks noChangeAspect="1"/>
          </p:cNvPicPr>
          <p:nvPr/>
        </p:nvPicPr>
        <p:blipFill>
          <a:blip r:embed="rId1"/>
          <a:stretch>
            <a:fillRect/>
          </a:stretch>
        </p:blipFill>
        <p:spPr>
          <a:xfrm>
            <a:off x="793790" y="2273379"/>
            <a:ext cx="6244709" cy="3512582"/>
          </a:xfrm>
          <a:prstGeom prst="rect">
            <a:avLst/>
          </a:prstGeom>
        </p:spPr>
      </p:pic>
      <p:sp>
        <p:nvSpPr>
          <p:cNvPr id="4" name="Text 1"/>
          <p:cNvSpPr/>
          <p:nvPr/>
        </p:nvSpPr>
        <p:spPr>
          <a:xfrm>
            <a:off x="793790" y="6041112"/>
            <a:ext cx="3402330" cy="425291"/>
          </a:xfrm>
          <a:prstGeom prst="rect">
            <a:avLst/>
          </a:prstGeom>
          <a:noFill/>
          <a:ln/>
        </p:spPr>
        <p:txBody>
          <a:bodyPr wrap="none" lIns="0" tIns="0" rIns="0" bIns="0" rtlCol="0" anchor="t"/>
          <a:lstStyle/>
          <a:p>
            <a:pPr indent="0" marL="0">
              <a:lnSpc>
                <a:spcPts val="3300"/>
              </a:lnSpc>
              <a:buNone/>
            </a:pPr>
            <a:r>
              <a:rPr lang="en-US" sz="2650" dirty="0">
                <a:solidFill>
                  <a:srgbClr val="233E32"/>
                </a:solidFill>
                <a:latin typeface="Alice" pitchFamily="34" charset="0"/>
                <a:ea typeface="Alice" pitchFamily="34" charset="-122"/>
                <a:cs typeface="Alice" pitchFamily="34" charset="-120"/>
              </a:rPr>
              <a:t>शकुंतला भगत</a:t>
            </a:r>
            <a:endParaRPr lang="en-US" sz="2650" dirty="0"/>
          </a:p>
        </p:txBody>
      </p:sp>
      <p:sp>
        <p:nvSpPr>
          <p:cNvPr id="5" name="Text 2"/>
          <p:cNvSpPr/>
          <p:nvPr/>
        </p:nvSpPr>
        <p:spPr>
          <a:xfrm>
            <a:off x="793790" y="6693218"/>
            <a:ext cx="6244709"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6" name="Image 1" descr="preencoded.png">    </p:cNvPr>
          <p:cNvPicPr>
            <a:picLocks noChangeAspect="1"/>
          </p:cNvPicPr>
          <p:nvPr/>
        </p:nvPicPr>
        <p:blipFill>
          <a:blip r:embed="rId2"/>
          <a:stretch>
            <a:fillRect/>
          </a:stretch>
        </p:blipFill>
        <p:spPr>
          <a:xfrm>
            <a:off x="7599521" y="2273379"/>
            <a:ext cx="6244709" cy="3512582"/>
          </a:xfrm>
          <a:prstGeom prst="rect">
            <a:avLst/>
          </a:prstGeom>
        </p:spPr>
      </p:pic>
      <p:sp>
        <p:nvSpPr>
          <p:cNvPr id="7" name="Text 3"/>
          <p:cNvSpPr/>
          <p:nvPr/>
        </p:nvSpPr>
        <p:spPr>
          <a:xfrm>
            <a:off x="7599521" y="6041112"/>
            <a:ext cx="3402330" cy="425291"/>
          </a:xfrm>
          <a:prstGeom prst="rect">
            <a:avLst/>
          </a:prstGeom>
          <a:noFill/>
          <a:ln/>
        </p:spPr>
        <p:txBody>
          <a:bodyPr wrap="none" lIns="0" tIns="0" rIns="0" bIns="0" rtlCol="0" anchor="t"/>
          <a:lstStyle/>
          <a:p>
            <a:pPr indent="0" marL="0">
              <a:lnSpc>
                <a:spcPts val="3300"/>
              </a:lnSpc>
              <a:buNone/>
            </a:pPr>
            <a:r>
              <a:rPr lang="en-US" sz="2650" dirty="0">
                <a:solidFill>
                  <a:srgbClr val="233E32"/>
                </a:solidFill>
                <a:latin typeface="Alice" pitchFamily="34" charset="0"/>
                <a:ea typeface="Alice" pitchFamily="34" charset="-122"/>
                <a:cs typeface="Alice" pitchFamily="34" charset="-120"/>
              </a:rPr>
              <a:t>अनुराधा टी.के</a:t>
            </a:r>
            <a:endParaRPr lang="en-US" sz="2650" dirty="0"/>
          </a:p>
        </p:txBody>
      </p:sp>
      <p:sp>
        <p:nvSpPr>
          <p:cNvPr id="8" name="Text 4"/>
          <p:cNvSpPr/>
          <p:nvPr/>
        </p:nvSpPr>
        <p:spPr>
          <a:xfrm>
            <a:off x="7599521" y="6693218"/>
            <a:ext cx="624470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7914" y="359807"/>
            <a:ext cx="3271242" cy="408980"/>
          </a:xfrm>
          <a:prstGeom prst="rect">
            <a:avLst/>
          </a:prstGeom>
          <a:noFill/>
          <a:ln/>
        </p:spPr>
        <p:txBody>
          <a:bodyPr wrap="none" lIns="0" tIns="0" rIns="0" bIns="0" rtlCol="0" anchor="t"/>
          <a:lstStyle/>
          <a:p>
            <a:pPr indent="0" marL="0">
              <a:lnSpc>
                <a:spcPts val="3200"/>
              </a:lnSpc>
              <a:buNone/>
            </a:pPr>
            <a:r>
              <a:rPr lang="en-US" sz="2550" dirty="0">
                <a:solidFill>
                  <a:srgbClr val="233E32"/>
                </a:solidFill>
                <a:latin typeface="Alice" pitchFamily="34" charset="0"/>
                <a:ea typeface="Alice" pitchFamily="34" charset="-122"/>
                <a:cs typeface="Alice" pitchFamily="34" charset="-120"/>
              </a:rPr>
              <a:t>ऐ</a:t>
            </a:r>
            <a:pPr indent="0" marL="0">
              <a:lnSpc>
                <a:spcPts val="3200"/>
              </a:lnSpc>
              <a:buNone/>
            </a:pPr>
            <a:r>
              <a:rPr lang="en-US" sz="2550" b="1" dirty="0">
                <a:solidFill>
                  <a:srgbClr val="233E32"/>
                </a:solidFill>
                <a:latin typeface="Alice" pitchFamily="34" charset="0"/>
                <a:ea typeface="Alice" pitchFamily="34" charset="-122"/>
                <a:cs typeface="Alice" pitchFamily="34" charset="-120"/>
              </a:rPr>
              <a:t>तिहासिक </a:t>
            </a:r>
            <a:pPr indent="0" marL="0">
              <a:lnSpc>
                <a:spcPts val="3200"/>
              </a:lnSpc>
              <a:buNone/>
            </a:pPr>
            <a:r>
              <a:rPr lang="en-US" sz="2550" dirty="0">
                <a:solidFill>
                  <a:srgbClr val="233E32"/>
                </a:solidFill>
                <a:latin typeface="Alice" pitchFamily="34" charset="0"/>
                <a:ea typeface="Alice" pitchFamily="34" charset="-122"/>
                <a:cs typeface="Alice" pitchFamily="34" charset="-120"/>
              </a:rPr>
              <a:t>संदर्भ</a:t>
            </a:r>
            <a:endParaRPr lang="en-US" sz="2550" dirty="0"/>
          </a:p>
        </p:txBody>
      </p:sp>
      <p:sp>
        <p:nvSpPr>
          <p:cNvPr id="3" name="Text 1"/>
          <p:cNvSpPr/>
          <p:nvPr/>
        </p:nvSpPr>
        <p:spPr>
          <a:xfrm>
            <a:off x="457914" y="1030486"/>
            <a:ext cx="13714571" cy="209312"/>
          </a:xfrm>
          <a:prstGeom prst="rect">
            <a:avLst/>
          </a:prstGeom>
          <a:noFill/>
          <a:ln/>
        </p:spPr>
        <p:txBody>
          <a:bodyPr wrap="none" lIns="0" tIns="0" rIns="0" bIns="0" rtlCol="0" anchor="t"/>
          <a:lstStyle/>
          <a:p>
            <a:pPr indent="0" marL="0">
              <a:lnSpc>
                <a:spcPts val="1600"/>
              </a:lnSpc>
              <a:buNone/>
            </a:pPr>
            <a:r>
              <a:rPr lang="en-US" sz="1000" dirty="0">
                <a:solidFill>
                  <a:srgbClr val="2C2821"/>
                </a:solidFill>
                <a:latin typeface="Lora" pitchFamily="34" charset="0"/>
                <a:ea typeface="Lora" pitchFamily="34" charset="-122"/>
                <a:cs typeface="Lora" pitchFamily="34" charset="-120"/>
              </a:rPr>
              <a:t>ऐसी महिलाओं के कई उदाहरण हैं जो मजबूत और स्वतंत्र थीं और उन्होंने दुनिया को दिखाया कि एक महिला अपने दम पर क्या हासिल कर सकती है</a:t>
            </a:r>
            <a:endParaRPr lang="en-US" sz="1000" dirty="0"/>
          </a:p>
        </p:txBody>
      </p:sp>
      <p:sp>
        <p:nvSpPr>
          <p:cNvPr id="4" name="Text 2"/>
          <p:cNvSpPr/>
          <p:nvPr/>
        </p:nvSpPr>
        <p:spPr>
          <a:xfrm>
            <a:off x="457914" y="1386959"/>
            <a:ext cx="13714571" cy="209312"/>
          </a:xfrm>
          <a:prstGeom prst="rect">
            <a:avLst/>
          </a:prstGeom>
          <a:noFill/>
          <a:ln/>
        </p:spPr>
        <p:txBody>
          <a:bodyPr wrap="none" lIns="0" tIns="0" rIns="0" bIns="0" rtlCol="0" anchor="t"/>
          <a:lstStyle/>
          <a:p>
            <a:pPr indent="0" marL="0">
              <a:lnSpc>
                <a:spcPts val="1600"/>
              </a:lnSpc>
              <a:buNone/>
            </a:pPr>
            <a:r>
              <a:rPr lang="en-US" sz="1000" dirty="0">
                <a:solidFill>
                  <a:srgbClr val="2C2821"/>
                </a:solidFill>
                <a:latin typeface="Lora" pitchFamily="34" charset="0"/>
                <a:ea typeface="Lora" pitchFamily="34" charset="-122"/>
                <a:cs typeface="Lora" pitchFamily="34" charset="-120"/>
              </a:rPr>
              <a:t>जिसमें सबसे ज्यादा चर्चित रानी लक्ष्मीबाई थीं</a:t>
            </a:r>
            <a:endParaRPr lang="en-US" sz="1000" dirty="0"/>
          </a:p>
        </p:txBody>
      </p:sp>
      <p:sp>
        <p:nvSpPr>
          <p:cNvPr id="5" name="Text 3"/>
          <p:cNvSpPr/>
          <p:nvPr/>
        </p:nvSpPr>
        <p:spPr>
          <a:xfrm>
            <a:off x="457914" y="1743432"/>
            <a:ext cx="13714571" cy="209312"/>
          </a:xfrm>
          <a:prstGeom prst="rect">
            <a:avLst/>
          </a:prstGeom>
          <a:noFill/>
          <a:ln/>
        </p:spPr>
        <p:txBody>
          <a:bodyPr wrap="none" lIns="0" tIns="0" rIns="0" bIns="0" rtlCol="0" anchor="t"/>
          <a:lstStyle/>
          <a:p>
            <a:pPr indent="0" marL="0">
              <a:lnSpc>
                <a:spcPts val="1600"/>
              </a:lnSpc>
              <a:buNone/>
            </a:pPr>
            <a:endParaRPr lang="en-US" sz="1000" dirty="0"/>
          </a:p>
        </p:txBody>
      </p:sp>
      <p:sp>
        <p:nvSpPr>
          <p:cNvPr id="6" name="Text 4"/>
          <p:cNvSpPr/>
          <p:nvPr/>
        </p:nvSpPr>
        <p:spPr>
          <a:xfrm>
            <a:off x="457914" y="2148959"/>
            <a:ext cx="1962745" cy="245388"/>
          </a:xfrm>
          <a:prstGeom prst="rect">
            <a:avLst/>
          </a:prstGeom>
          <a:noFill/>
          <a:ln/>
        </p:spPr>
        <p:txBody>
          <a:bodyPr wrap="none" lIns="0" tIns="0" rIns="0" bIns="0" rtlCol="0" anchor="t"/>
          <a:lstStyle/>
          <a:p>
            <a:pPr indent="0" marL="0">
              <a:lnSpc>
                <a:spcPts val="1900"/>
              </a:lnSpc>
              <a:buNone/>
            </a:pPr>
            <a:r>
              <a:rPr lang="en-US" sz="1500" dirty="0">
                <a:solidFill>
                  <a:srgbClr val="233E32"/>
                </a:solidFill>
                <a:latin typeface="Alice" pitchFamily="34" charset="0"/>
                <a:ea typeface="Alice" pitchFamily="34" charset="-122"/>
                <a:cs typeface="Alice" pitchFamily="34" charset="-120"/>
              </a:rPr>
              <a:t> रानी लक्ष्मीबाई</a:t>
            </a:r>
            <a:endParaRPr lang="en-US" sz="1500" dirty="0"/>
          </a:p>
        </p:txBody>
      </p:sp>
      <p:pic>
        <p:nvPicPr>
          <p:cNvPr id="7" name="Image 0" descr="preencoded.png">    </p:cNvPr>
          <p:cNvPicPr>
            <a:picLocks noChangeAspect="1"/>
          </p:cNvPicPr>
          <p:nvPr/>
        </p:nvPicPr>
        <p:blipFill>
          <a:blip r:embed="rId1"/>
          <a:stretch>
            <a:fillRect/>
          </a:stretch>
        </p:blipFill>
        <p:spPr>
          <a:xfrm>
            <a:off x="457914" y="2590562"/>
            <a:ext cx="3581995" cy="3581995"/>
          </a:xfrm>
          <a:prstGeom prst="rect">
            <a:avLst/>
          </a:prstGeom>
        </p:spPr>
      </p:pic>
      <p:sp>
        <p:nvSpPr>
          <p:cNvPr id="8" name="Text 5"/>
          <p:cNvSpPr/>
          <p:nvPr/>
        </p:nvSpPr>
        <p:spPr>
          <a:xfrm>
            <a:off x="457914" y="6319718"/>
            <a:ext cx="13714571" cy="837248"/>
          </a:xfrm>
          <a:prstGeom prst="rect">
            <a:avLst/>
          </a:prstGeom>
          <a:noFill/>
          <a:ln/>
        </p:spPr>
        <p:txBody>
          <a:bodyPr wrap="square" lIns="0" tIns="0" rIns="0" bIns="0" rtlCol="0" anchor="t"/>
          <a:lstStyle/>
          <a:p>
            <a:pPr indent="0" marL="0">
              <a:lnSpc>
                <a:spcPts val="1600"/>
              </a:lnSpc>
              <a:buNone/>
            </a:pPr>
            <a:r>
              <a:rPr lang="en-US" sz="1000" dirty="0">
                <a:solidFill>
                  <a:srgbClr val="2C2821"/>
                </a:solidFill>
                <a:latin typeface="Lora" pitchFamily="34" charset="0"/>
                <a:ea typeface="Lora" pitchFamily="34" charset="-122"/>
                <a:cs typeface="Lora" pitchFamily="34" charset="-120"/>
              </a:rPr>
              <a:t>बनारस में एक मराठी करहड़े ब्राह्मण परिवार में जन्मी लक्ष्मीबाई ने 1842 में झाँसी के महाराजा गंगाधर राव से शादी की। जब 1853 में महाराजा की मृत्यु हो गई, तो गवर्नर-जनरल लॉर्ड डलहौजी के अधीन ब्रिटिश ईस्ट इंडिया कंपनी ने उनके दत्तक उत्तराधिकारी के दावे को मान्यता देने से इनकार कर दिया। और हड़प नीति के तहत झाँसी पर कब्ज़ा कर लिया। रानी नियंत्रण छोड़ने के लिए तैयार नहीं थीं और 1857 में अंग्रेजों के खिलाफ विद्रोह में शामिल हो गईं। उन्होंने कंपनी के सहयोगियों के खिलाफ झाँसी की सफल रक्षा का नेतृत्व किया, लेकिन 1858 की शुरुआत में ह्यू रोज़ की कमान के तहत झाँसी ब्रिटिश सेना के अधीन हो गई। रानी घोड़े पर सवार होकर भागने में सफल रहीं और ग्वालियर पर कब्ज़ा करने में विद्रोहियों के साथ शामिल हो गईं, जहाँ उन्होंने नाना साहेब को पुनर्जीवित मराठा साम्राज्य का पेशवा घोषित किया। जून 1858 में ग्वालियर में ब्रिटिश जवाबी हमले के दौरान गंभीर रूप से घायल होने के बाद उनकी मृत्यु हो गई।</a:t>
            </a:r>
            <a:endParaRPr lang="en-US" sz="1000" dirty="0"/>
          </a:p>
        </p:txBody>
      </p:sp>
      <p:sp>
        <p:nvSpPr>
          <p:cNvPr id="9" name="Text 6"/>
          <p:cNvSpPr/>
          <p:nvPr/>
        </p:nvSpPr>
        <p:spPr>
          <a:xfrm>
            <a:off x="457914" y="7304127"/>
            <a:ext cx="13714571" cy="209312"/>
          </a:xfrm>
          <a:prstGeom prst="rect">
            <a:avLst/>
          </a:prstGeom>
          <a:noFill/>
          <a:ln/>
        </p:spPr>
        <p:txBody>
          <a:bodyPr wrap="none" lIns="0" tIns="0" rIns="0" bIns="0" rtlCol="0" anchor="t"/>
          <a:lstStyle/>
          <a:p>
            <a:pPr indent="0" marL="0">
              <a:lnSpc>
                <a:spcPts val="1600"/>
              </a:lnSpc>
              <a:buNone/>
            </a:pPr>
            <a:endParaRPr lang="en-US" sz="1000" dirty="0"/>
          </a:p>
        </p:txBody>
      </p:sp>
      <p:sp>
        <p:nvSpPr>
          <p:cNvPr id="10" name="Text 7"/>
          <p:cNvSpPr/>
          <p:nvPr/>
        </p:nvSpPr>
        <p:spPr>
          <a:xfrm>
            <a:off x="457914" y="7660600"/>
            <a:ext cx="13714571" cy="209312"/>
          </a:xfrm>
          <a:prstGeom prst="rect">
            <a:avLst/>
          </a:prstGeom>
          <a:noFill/>
          <a:ln/>
        </p:spPr>
        <p:txBody>
          <a:bodyPr wrap="none" lIns="0" tIns="0" rIns="0" bIns="0" rtlCol="0" anchor="t"/>
          <a:lstStyle/>
          <a:p>
            <a:pPr indent="0" marL="0">
              <a:lnSpc>
                <a:spcPts val="1600"/>
              </a:lnSpc>
              <a:buNone/>
            </a:pP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5435" y="491966"/>
            <a:ext cx="2680454" cy="334923"/>
          </a:xfrm>
          <a:prstGeom prst="rect">
            <a:avLst/>
          </a:prstGeom>
          <a:noFill/>
          <a:ln/>
        </p:spPr>
        <p:txBody>
          <a:bodyPr wrap="none" lIns="0" tIns="0" rIns="0" bIns="0" rtlCol="0" anchor="t"/>
          <a:lstStyle/>
          <a:p>
            <a:pPr indent="0" marL="0">
              <a:lnSpc>
                <a:spcPts val="2600"/>
              </a:lnSpc>
              <a:buNone/>
            </a:pPr>
            <a:r>
              <a:rPr lang="en-US" sz="2100" dirty="0">
                <a:solidFill>
                  <a:srgbClr val="233E32"/>
                </a:solidFill>
                <a:latin typeface="Alice" pitchFamily="34" charset="0"/>
                <a:ea typeface="Alice" pitchFamily="34" charset="-122"/>
                <a:cs typeface="Alice" pitchFamily="34" charset="-120"/>
              </a:rPr>
              <a:t>सावित्रीबाई फुले</a:t>
            </a:r>
            <a:endParaRPr lang="en-US" sz="2100" dirty="0"/>
          </a:p>
        </p:txBody>
      </p:sp>
      <p:pic>
        <p:nvPicPr>
          <p:cNvPr id="3" name="Image 0" descr="preencoded.png">    </p:cNvPr>
          <p:cNvPicPr>
            <a:picLocks noChangeAspect="1"/>
          </p:cNvPicPr>
          <p:nvPr/>
        </p:nvPicPr>
        <p:blipFill>
          <a:blip r:embed="rId1"/>
          <a:stretch>
            <a:fillRect/>
          </a:stretch>
        </p:blipFill>
        <p:spPr>
          <a:xfrm>
            <a:off x="625435" y="1184196"/>
            <a:ext cx="4891921" cy="4891921"/>
          </a:xfrm>
          <a:prstGeom prst="rect">
            <a:avLst/>
          </a:prstGeom>
        </p:spPr>
      </p:pic>
      <p:sp>
        <p:nvSpPr>
          <p:cNvPr id="4" name="Text 1"/>
          <p:cNvSpPr/>
          <p:nvPr/>
        </p:nvSpPr>
        <p:spPr>
          <a:xfrm>
            <a:off x="625435" y="6277094"/>
            <a:ext cx="13379529" cy="857607"/>
          </a:xfrm>
          <a:prstGeom prst="rect">
            <a:avLst/>
          </a:prstGeom>
          <a:noFill/>
          <a:ln/>
        </p:spPr>
        <p:txBody>
          <a:bodyPr wrap="square" lIns="0" tIns="0" rIns="0" bIns="0" rtlCol="0" anchor="t"/>
          <a:lstStyle/>
          <a:p>
            <a:pPr indent="0" marL="0">
              <a:lnSpc>
                <a:spcPts val="2250"/>
              </a:lnSpc>
              <a:buNone/>
            </a:pPr>
            <a:r>
              <a:rPr lang="en-US" sz="1400" dirty="0">
                <a:solidFill>
                  <a:srgbClr val="2C2821"/>
                </a:solidFill>
                <a:latin typeface="Lora" pitchFamily="34" charset="0"/>
                <a:ea typeface="Lora" pitchFamily="34" charset="-122"/>
                <a:cs typeface="Lora" pitchFamily="34" charset="-120"/>
              </a:rPr>
              <a:t>सावित्रीबाई फुले भारत की पहली महिला शिक्षकों में से एक थीं, एक समाज सुधारक और एक कवयित्री थीं। महाराष्ट्र में अपने पति ज्योतिबा फुले के साथ, उन्होंने भारत में महिलाओं के अधिकारों को बेहतर बनाने में महत्वपूर्ण भूमिका निभाई। उन्हें भारत के नारीवादी आंदोलन की अग्रणी माना जाता है। उन्होंने जाति और लिंग के आधार पर लोगों के साथ भेदभाव और अनुचित व्यवहार को खत्म करने का प्रयास किया। वह और उनके पति भारत में महिला शिक्षा के अग्रदूत थे। उन्होंने लड़कियों के लिए अपना पहला स्कूल 1848 में पुणे में तात्यासाहेब भिड़े के निवास या भिड़ेवाड़ा में शुरू किया।</a:t>
            </a:r>
            <a:endParaRPr lang="en-US" sz="1400" dirty="0"/>
          </a:p>
        </p:txBody>
      </p:sp>
      <p:sp>
        <p:nvSpPr>
          <p:cNvPr id="5" name="Text 2"/>
          <p:cNvSpPr/>
          <p:nvPr/>
        </p:nvSpPr>
        <p:spPr>
          <a:xfrm>
            <a:off x="625435" y="7402711"/>
            <a:ext cx="2680454" cy="334923"/>
          </a:xfrm>
          <a:prstGeom prst="rect">
            <a:avLst/>
          </a:prstGeom>
          <a:noFill/>
          <a:ln/>
        </p:spPr>
        <p:txBody>
          <a:bodyPr wrap="none" lIns="0" tIns="0" rIns="0" bIns="0" rtlCol="0" anchor="t"/>
          <a:lstStyle/>
          <a:p>
            <a:pPr indent="0" marL="0">
              <a:lnSpc>
                <a:spcPts val="2600"/>
              </a:lnSpc>
              <a:buNone/>
            </a:pP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8646" y="606147"/>
            <a:ext cx="2565678" cy="320635"/>
          </a:xfrm>
          <a:prstGeom prst="rect">
            <a:avLst/>
          </a:prstGeom>
          <a:noFill/>
          <a:ln/>
        </p:spPr>
        <p:txBody>
          <a:bodyPr wrap="none" lIns="0" tIns="0" rIns="0" bIns="0" rtlCol="0" anchor="t"/>
          <a:lstStyle/>
          <a:p>
            <a:pPr indent="0" marL="0">
              <a:lnSpc>
                <a:spcPts val="2500"/>
              </a:lnSpc>
              <a:buNone/>
            </a:pPr>
            <a:r>
              <a:rPr lang="en-US" sz="2000" dirty="0">
                <a:solidFill>
                  <a:srgbClr val="233E32"/>
                </a:solidFill>
                <a:latin typeface="Alice" pitchFamily="34" charset="0"/>
                <a:ea typeface="Alice" pitchFamily="34" charset="-122"/>
                <a:cs typeface="Alice" pitchFamily="34" charset="-120"/>
              </a:rPr>
              <a:t>सरोजिनी नायडू</a:t>
            </a:r>
            <a:endParaRPr lang="en-US" sz="2000" dirty="0"/>
          </a:p>
        </p:txBody>
      </p:sp>
      <p:pic>
        <p:nvPicPr>
          <p:cNvPr id="3" name="Image 0" descr="preencoded.png">    </p:cNvPr>
          <p:cNvPicPr>
            <a:picLocks noChangeAspect="1"/>
          </p:cNvPicPr>
          <p:nvPr/>
        </p:nvPicPr>
        <p:blipFill>
          <a:blip r:embed="rId1"/>
          <a:stretch>
            <a:fillRect/>
          </a:stretch>
        </p:blipFill>
        <p:spPr>
          <a:xfrm>
            <a:off x="598646" y="1268849"/>
            <a:ext cx="5624512" cy="4682371"/>
          </a:xfrm>
          <a:prstGeom prst="rect">
            <a:avLst/>
          </a:prstGeom>
        </p:spPr>
      </p:pic>
      <p:sp>
        <p:nvSpPr>
          <p:cNvPr id="4" name="Text 1"/>
          <p:cNvSpPr/>
          <p:nvPr/>
        </p:nvSpPr>
        <p:spPr>
          <a:xfrm>
            <a:off x="598646" y="6143625"/>
            <a:ext cx="13433108" cy="547449"/>
          </a:xfrm>
          <a:prstGeom prst="rect">
            <a:avLst/>
          </a:prstGeom>
          <a:noFill/>
          <a:ln/>
        </p:spPr>
        <p:txBody>
          <a:bodyPr wrap="square" lIns="0" tIns="0" rIns="0" bIns="0" rtlCol="0" anchor="t"/>
          <a:lstStyle/>
          <a:p>
            <a:pPr indent="0" marL="0">
              <a:lnSpc>
                <a:spcPts val="2150"/>
              </a:lnSpc>
              <a:buNone/>
            </a:pPr>
            <a:r>
              <a:rPr lang="en-US" sz="1300" dirty="0">
                <a:solidFill>
                  <a:srgbClr val="2C2821"/>
                </a:solidFill>
                <a:latin typeface="Lora" pitchFamily="34" charset="0"/>
                <a:ea typeface="Lora" pitchFamily="34" charset="-122"/>
                <a:cs typeface="Lora" pitchFamily="34" charset="-120"/>
              </a:rPr>
              <a:t>सरोजिनी नायडू (13 फरवरी 1879 - 2 मार्च 1949) एक भारतीय राजनीतिक कार्यकर्ता और कवि थीं, जिन्होंने भारत की स्वतंत्रता के बाद संयुक्त प्रांत के पहले राज्यपाल के रूप में कार्य किया। उन्होंने ब्रिटिश राज के खिलाफ भारतीय स्वतंत्रता आंदोलन में महत्वपूर्ण भूमिका निभाई। वह भारतीय राष्ट्रीय कांग्रेस की अध्यक्ष बनने वाली और किसी राज्य की राज्यपाल नियुक्त होने वाली पहली भारतीय महिला थीं।</a:t>
            </a:r>
            <a:endParaRPr lang="en-US" sz="1300" dirty="0"/>
          </a:p>
        </p:txBody>
      </p:sp>
      <p:sp>
        <p:nvSpPr>
          <p:cNvPr id="5" name="Text 2"/>
          <p:cNvSpPr/>
          <p:nvPr/>
        </p:nvSpPr>
        <p:spPr>
          <a:xfrm>
            <a:off x="598646" y="6883479"/>
            <a:ext cx="13433108" cy="273725"/>
          </a:xfrm>
          <a:prstGeom prst="rect">
            <a:avLst/>
          </a:prstGeom>
          <a:noFill/>
          <a:ln/>
        </p:spPr>
        <p:txBody>
          <a:bodyPr wrap="none" lIns="0" tIns="0" rIns="0" bIns="0" rtlCol="0" anchor="t"/>
          <a:lstStyle/>
          <a:p>
            <a:pPr indent="0" marL="0">
              <a:lnSpc>
                <a:spcPts val="2150"/>
              </a:lnSpc>
              <a:buNone/>
            </a:pPr>
            <a:endParaRPr lang="en-US" sz="1300" dirty="0"/>
          </a:p>
        </p:txBody>
      </p:sp>
      <p:sp>
        <p:nvSpPr>
          <p:cNvPr id="6" name="Text 3"/>
          <p:cNvSpPr/>
          <p:nvPr/>
        </p:nvSpPr>
        <p:spPr>
          <a:xfrm>
            <a:off x="598646" y="7349609"/>
            <a:ext cx="13433108" cy="273725"/>
          </a:xfrm>
          <a:prstGeom prst="rect">
            <a:avLst/>
          </a:prstGeom>
          <a:noFill/>
          <a:ln/>
        </p:spPr>
        <p:txBody>
          <a:bodyPr wrap="none" lIns="0" tIns="0" rIns="0" bIns="0" rtlCol="0" anchor="t"/>
          <a:lstStyle/>
          <a:p>
            <a:pPr indent="0" marL="0">
              <a:lnSpc>
                <a:spcPts val="2150"/>
              </a:lnSpc>
              <a:buNone/>
            </a:pP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81438"/>
            <a:ext cx="7352586"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भारत में महिलाओं के सामने चुनौतियाँ</a:t>
            </a:r>
            <a:endParaRPr lang="en-US" sz="4450" dirty="0"/>
          </a:p>
        </p:txBody>
      </p:sp>
      <p:sp>
        <p:nvSpPr>
          <p:cNvPr id="3" name="Text 1"/>
          <p:cNvSpPr/>
          <p:nvPr/>
        </p:nvSpPr>
        <p:spPr>
          <a:xfrm>
            <a:off x="793790" y="3143845"/>
            <a:ext cx="130428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2"/>
          <p:cNvSpPr/>
          <p:nvPr/>
        </p:nvSpPr>
        <p:spPr>
          <a:xfrm>
            <a:off x="793790" y="3761899"/>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भारतीय महिलाओं को लैंगिक भेदभाव, शिक्षा और स्वास्थ्य देखभाल तक पहुंच की कमी और हिंसा सहित महत्वपूर्ण चुनौतियों का सामना करना पड़ता है।</a:t>
            </a:r>
            <a:endParaRPr lang="en-US" sz="1750" dirty="0"/>
          </a:p>
        </p:txBody>
      </p:sp>
      <p:sp>
        <p:nvSpPr>
          <p:cNvPr id="5" name="Text 3"/>
          <p:cNvSpPr/>
          <p:nvPr/>
        </p:nvSpPr>
        <p:spPr>
          <a:xfrm>
            <a:off x="793790" y="446496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सामाजिक आदर्श</a:t>
            </a:r>
            <a:endParaRPr lang="en-US" sz="2200" dirty="0"/>
          </a:p>
        </p:txBody>
      </p:sp>
      <p:sp>
        <p:nvSpPr>
          <p:cNvPr id="6" name="Text 4"/>
          <p:cNvSpPr/>
          <p:nvPr/>
        </p:nvSpPr>
        <p:spPr>
          <a:xfrm>
            <a:off x="793790" y="515945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महिलाओं के सामने आने वाली रोजगार संबंधी बाधाओं में पितृसत्तात्मक सामाजिक मानदंड भी शामिल हैं, जो </a:t>
            </a:r>
            <a:pPr indent="0" marL="0">
              <a:lnSpc>
                <a:spcPts val="2850"/>
              </a:lnSpc>
              <a:buNone/>
            </a:pPr>
            <a:r>
              <a:rPr lang="en-US" sz="1750" b="1" dirty="0">
                <a:solidFill>
                  <a:srgbClr val="2C2821"/>
                </a:solidFill>
                <a:latin typeface="Lora" pitchFamily="34" charset="0"/>
                <a:ea typeface="Lora" pitchFamily="34" charset="-122"/>
                <a:cs typeface="Lora" pitchFamily="34" charset="-120"/>
              </a:rPr>
              <a:t>सार्थक रोजगार हासिल करने की उनकी क्षमता को सीमित करते हैं </a:t>
            </a:r>
            <a:pPr indent="0" marL="0">
              <a:lnSpc>
                <a:spcPts val="2850"/>
              </a:lnSpc>
              <a:buNone/>
            </a:pPr>
            <a:r>
              <a:rPr lang="en-US" sz="1750" dirty="0">
                <a:solidFill>
                  <a:srgbClr val="2C2821"/>
                </a:solidFill>
                <a:latin typeface="Lora" pitchFamily="34" charset="0"/>
                <a:ea typeface="Lora" pitchFamily="34" charset="-122"/>
                <a:cs typeface="Lora" pitchFamily="34" charset="-120"/>
              </a:rPr>
              <a:t>। ये बाधाएँ उन विवाहित महिलाओं के लिए विशेष रूप से महत्वपूर्ण हैं जिनसे घरेलू और बच्चों की देखभाल की ज़िम्मेदारियाँ लेने की अपेक्षा की जाती है।</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0218" y="623292"/>
            <a:ext cx="2822258" cy="352663"/>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शिक्षा में असमानता</a:t>
            </a:r>
            <a:endParaRPr lang="en-US" sz="2200" dirty="0"/>
          </a:p>
        </p:txBody>
      </p:sp>
      <p:sp>
        <p:nvSpPr>
          <p:cNvPr id="3" name="Text 1"/>
          <p:cNvSpPr/>
          <p:nvPr/>
        </p:nvSpPr>
        <p:spPr>
          <a:xfrm>
            <a:off x="790218" y="1427440"/>
            <a:ext cx="13049964" cy="1083350"/>
          </a:xfrm>
          <a:prstGeom prst="rect">
            <a:avLst/>
          </a:prstGeom>
          <a:noFill/>
          <a:ln/>
        </p:spPr>
        <p:txBody>
          <a:bodyPr wrap="square" lIns="0" tIns="0" rIns="0" bIns="0" rtlCol="0" anchor="t"/>
          <a:lstStyle/>
          <a:p>
            <a:pPr indent="0" marL="0">
              <a:lnSpc>
                <a:spcPts val="2800"/>
              </a:lnSpc>
              <a:buNone/>
            </a:pPr>
            <a:r>
              <a:rPr lang="en-US" sz="1750" dirty="0">
                <a:solidFill>
                  <a:srgbClr val="2C2821"/>
                </a:solidFill>
                <a:latin typeface="Lora" pitchFamily="34" charset="0"/>
                <a:ea typeface="Lora" pitchFamily="34" charset="-122"/>
                <a:cs typeface="Lora" pitchFamily="34" charset="-120"/>
              </a:rPr>
              <a:t>भारत में लड़कियों के बीच बड़ी शैक्षिक असमानताएँ हैं। कम साक्षरता दर और शिक्षा की कमी इस जनसांख्यिकीय में पाई जाने वाली कुछ असमानताएँ हैं। इनमें से कई लड़कियों को इस उम्मीद के बिना पाला जाता है कि वे अपनी शिक्षा पूरी करेंगी, और चूंकि वे अगली पीढ़ी की मां बन जाती हैं, इसलिए शैक्षिक असमानताएं एक चक्रीय, अंतर-पीढ़ीगत मुद्दा बन जाती हैं।</a:t>
            </a:r>
            <a:endParaRPr lang="en-US" sz="1750" dirty="0"/>
          </a:p>
        </p:txBody>
      </p:sp>
      <p:sp>
        <p:nvSpPr>
          <p:cNvPr id="4" name="Text 2"/>
          <p:cNvSpPr/>
          <p:nvPr/>
        </p:nvSpPr>
        <p:spPr>
          <a:xfrm>
            <a:off x="790218" y="2849404"/>
            <a:ext cx="2822258" cy="352663"/>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महिलाओं के विरुद्ध हिंसा</a:t>
            </a:r>
            <a:endParaRPr lang="en-US" sz="2200" dirty="0"/>
          </a:p>
        </p:txBody>
      </p:sp>
      <p:sp>
        <p:nvSpPr>
          <p:cNvPr id="5" name="Text 3"/>
          <p:cNvSpPr/>
          <p:nvPr/>
        </p:nvSpPr>
        <p:spPr>
          <a:xfrm>
            <a:off x="790218" y="3540681"/>
            <a:ext cx="13049964" cy="1083350"/>
          </a:xfrm>
          <a:prstGeom prst="rect">
            <a:avLst/>
          </a:prstGeom>
          <a:noFill/>
          <a:ln/>
        </p:spPr>
        <p:txBody>
          <a:bodyPr wrap="square" lIns="0" tIns="0" rIns="0" bIns="0" rtlCol="0" anchor="t"/>
          <a:lstStyle/>
          <a:p>
            <a:pPr indent="0" marL="0">
              <a:lnSpc>
                <a:spcPts val="2800"/>
              </a:lnSpc>
              <a:buNone/>
            </a:pPr>
            <a:r>
              <a:rPr lang="en-US" sz="1750" dirty="0">
                <a:solidFill>
                  <a:srgbClr val="2C2821"/>
                </a:solidFill>
                <a:latin typeface="Lora" pitchFamily="34" charset="0"/>
                <a:ea typeface="Lora" pitchFamily="34" charset="-122"/>
                <a:cs typeface="Lora" pitchFamily="34" charset="-120"/>
              </a:rPr>
              <a:t>भारतीय समाज में स्थिति सचमुच भयावह है। की एक महत्वपूर्ण संख्या घरेलू हिंसा के कारण ही आए दिन मौतें हो रही हैं। निरक्षरता, किफायती पुरुषों पर निर्भरता और अन्यथा पुरुष प्रधान समाज कुछ जिम्मेदार कारक हैं समस्या के लिए. दहेज उन प्रमुख कारणों में से एक है जिसके परिणामस्वरूप नवविवाहित दुल्हन के खिलाफ हिंसा होती है ।</a:t>
            </a:r>
            <a:endParaRPr lang="en-US" sz="1750" dirty="0"/>
          </a:p>
        </p:txBody>
      </p:sp>
      <p:sp>
        <p:nvSpPr>
          <p:cNvPr id="6" name="Text 4"/>
          <p:cNvSpPr/>
          <p:nvPr/>
        </p:nvSpPr>
        <p:spPr>
          <a:xfrm>
            <a:off x="790218" y="4962644"/>
            <a:ext cx="3919776" cy="352663"/>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चयनात्मक गर्भपात और कन्या भ्रूण हत्या</a:t>
            </a:r>
            <a:endParaRPr lang="en-US" sz="2200" dirty="0"/>
          </a:p>
        </p:txBody>
      </p:sp>
      <p:sp>
        <p:nvSpPr>
          <p:cNvPr id="7" name="Text 5"/>
          <p:cNvSpPr/>
          <p:nvPr/>
        </p:nvSpPr>
        <p:spPr>
          <a:xfrm>
            <a:off x="790218" y="5653921"/>
            <a:ext cx="13049964" cy="722233"/>
          </a:xfrm>
          <a:prstGeom prst="rect">
            <a:avLst/>
          </a:prstGeom>
          <a:noFill/>
          <a:ln/>
        </p:spPr>
        <p:txBody>
          <a:bodyPr wrap="square" lIns="0" tIns="0" rIns="0" bIns="0" rtlCol="0" anchor="t"/>
          <a:lstStyle/>
          <a:p>
            <a:pPr indent="0" marL="0">
              <a:lnSpc>
                <a:spcPts val="2800"/>
              </a:lnSpc>
              <a:buNone/>
            </a:pPr>
            <a:r>
              <a:rPr lang="en-US" sz="1750" dirty="0">
                <a:solidFill>
                  <a:srgbClr val="2C2821"/>
                </a:solidFill>
                <a:latin typeface="Lora" pitchFamily="34" charset="0"/>
                <a:ea typeface="Lora" pitchFamily="34" charset="-122"/>
                <a:cs typeface="Lora" pitchFamily="34" charset="-120"/>
              </a:rPr>
              <a:t>यह भारत में वर्षों से सबसे आम प्रथा है जिसमें कन्या भ्रूण का गर्भपात होता है भ्रूण के लिंग निर्धारण और लिंग चयन के बाद माँ के गर्भ में किया जाता है। गर्भपात चिकित्सा पेशेवरों द्वारा किया जाता है।</a:t>
            </a:r>
            <a:endParaRPr lang="en-US" sz="1750" dirty="0"/>
          </a:p>
        </p:txBody>
      </p:sp>
      <p:sp>
        <p:nvSpPr>
          <p:cNvPr id="8" name="Text 6"/>
          <p:cNvSpPr/>
          <p:nvPr/>
        </p:nvSpPr>
        <p:spPr>
          <a:xfrm>
            <a:off x="790218" y="6630114"/>
            <a:ext cx="13049964" cy="361117"/>
          </a:xfrm>
          <a:prstGeom prst="rect">
            <a:avLst/>
          </a:prstGeom>
          <a:noFill/>
          <a:ln/>
        </p:spPr>
        <p:txBody>
          <a:bodyPr wrap="none" lIns="0" tIns="0" rIns="0" bIns="0" rtlCol="0" anchor="t"/>
          <a:lstStyle/>
          <a:p>
            <a:pPr indent="0" marL="0">
              <a:lnSpc>
                <a:spcPts val="2800"/>
              </a:lnSpc>
              <a:buNone/>
            </a:pPr>
            <a:endParaRPr lang="en-US" sz="1750" dirty="0"/>
          </a:p>
        </p:txBody>
      </p:sp>
      <p:sp>
        <p:nvSpPr>
          <p:cNvPr id="9" name="Text 7"/>
          <p:cNvSpPr/>
          <p:nvPr/>
        </p:nvSpPr>
        <p:spPr>
          <a:xfrm>
            <a:off x="790218" y="7245191"/>
            <a:ext cx="13049964" cy="361117"/>
          </a:xfrm>
          <a:prstGeom prst="rect">
            <a:avLst/>
          </a:prstGeom>
          <a:noFill/>
          <a:ln/>
        </p:spPr>
        <p:txBody>
          <a:bodyPr wrap="none" lIns="0" tIns="0" rIns="0" bIns="0" rtlCol="0" anchor="t"/>
          <a:lstStyle/>
          <a:p>
            <a:pPr indent="0" marL="0">
              <a:lnSpc>
                <a:spcPts val="280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51873"/>
            <a:ext cx="5670590" cy="708779"/>
          </a:xfrm>
          <a:prstGeom prst="rect">
            <a:avLst/>
          </a:prstGeom>
          <a:noFill/>
          <a:ln/>
        </p:spPr>
        <p:txBody>
          <a:bodyPr wrap="none" lIns="0" tIns="0" rIns="0" bIns="0" rtlCol="0" anchor="t"/>
          <a:lstStyle/>
          <a:p>
            <a:pPr indent="0" marL="0">
              <a:lnSpc>
                <a:spcPts val="5550"/>
              </a:lnSpc>
              <a:buNone/>
            </a:pPr>
            <a:endParaRPr lang="en-US" sz="4450" dirty="0"/>
          </a:p>
        </p:txBody>
      </p:sp>
      <p:pic>
        <p:nvPicPr>
          <p:cNvPr id="3" name="Image 0" descr="preencoded.png">    </p:cNvPr>
          <p:cNvPicPr>
            <a:picLocks noChangeAspect="1"/>
          </p:cNvPicPr>
          <p:nvPr/>
        </p:nvPicPr>
        <p:blipFill>
          <a:blip r:embed="rId1"/>
          <a:stretch>
            <a:fillRect/>
          </a:stretch>
        </p:blipFill>
        <p:spPr>
          <a:xfrm>
            <a:off x="2198965" y="2960251"/>
            <a:ext cx="2755821" cy="3402330"/>
          </a:xfrm>
          <a:prstGeom prst="rect">
            <a:avLst/>
          </a:prstGeom>
        </p:spPr>
      </p:pic>
      <p:pic>
        <p:nvPicPr>
          <p:cNvPr id="4" name="Image 1" descr="preencoded.png">    </p:cNvPr>
          <p:cNvPicPr>
            <a:picLocks noChangeAspect="1"/>
          </p:cNvPicPr>
          <p:nvPr/>
        </p:nvPicPr>
        <p:blipFill>
          <a:blip r:embed="rId2"/>
          <a:stretch>
            <a:fillRect/>
          </a:stretch>
        </p:blipFill>
        <p:spPr>
          <a:xfrm>
            <a:off x="5136237" y="2960251"/>
            <a:ext cx="4536400" cy="3402330"/>
          </a:xfrm>
          <a:prstGeom prst="rect">
            <a:avLst/>
          </a:prstGeom>
        </p:spPr>
      </p:pic>
      <p:pic>
        <p:nvPicPr>
          <p:cNvPr id="5" name="Image 2" descr="preencoded.png">    </p:cNvPr>
          <p:cNvPicPr>
            <a:picLocks noChangeAspect="1"/>
          </p:cNvPicPr>
          <p:nvPr/>
        </p:nvPicPr>
        <p:blipFill>
          <a:blip r:embed="rId3"/>
          <a:stretch>
            <a:fillRect/>
          </a:stretch>
        </p:blipFill>
        <p:spPr>
          <a:xfrm>
            <a:off x="9854089" y="2960251"/>
            <a:ext cx="2577227" cy="34023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5794" y="646152"/>
            <a:ext cx="5135999" cy="567571"/>
          </a:xfrm>
          <a:prstGeom prst="rect">
            <a:avLst/>
          </a:prstGeom>
          <a:noFill/>
          <a:ln/>
        </p:spPr>
        <p:txBody>
          <a:bodyPr wrap="none" lIns="0" tIns="0" rIns="0" bIns="0" rtlCol="0" anchor="t"/>
          <a:lstStyle/>
          <a:p>
            <a:pPr indent="0" marL="0">
              <a:lnSpc>
                <a:spcPts val="4450"/>
              </a:lnSpc>
              <a:buNone/>
            </a:pPr>
            <a:r>
              <a:rPr lang="en-US" sz="3550" dirty="0">
                <a:solidFill>
                  <a:srgbClr val="233E32"/>
                </a:solidFill>
                <a:latin typeface="Alice" pitchFamily="34" charset="0"/>
                <a:ea typeface="Alice" pitchFamily="34" charset="-122"/>
                <a:cs typeface="Alice" pitchFamily="34" charset="-120"/>
              </a:rPr>
              <a:t>महिलाओं के लिए शैक्षिक अवसर</a:t>
            </a:r>
            <a:endParaRPr lang="en-US" sz="3550" dirty="0"/>
          </a:p>
        </p:txBody>
      </p:sp>
      <p:sp>
        <p:nvSpPr>
          <p:cNvPr id="4" name="Text 1"/>
          <p:cNvSpPr/>
          <p:nvPr/>
        </p:nvSpPr>
        <p:spPr>
          <a:xfrm>
            <a:off x="635794" y="1486138"/>
            <a:ext cx="7872413" cy="581263"/>
          </a:xfrm>
          <a:prstGeom prst="rect">
            <a:avLst/>
          </a:prstGeom>
          <a:noFill/>
          <a:ln/>
        </p:spPr>
        <p:txBody>
          <a:bodyPr wrap="square" lIns="0" tIns="0" rIns="0" bIns="0" rtlCol="0" anchor="t"/>
          <a:lstStyle/>
          <a:p>
            <a:pPr indent="0" marL="0">
              <a:lnSpc>
                <a:spcPts val="2250"/>
              </a:lnSpc>
              <a:buNone/>
            </a:pPr>
            <a:r>
              <a:rPr lang="en-US" sz="1400" dirty="0">
                <a:solidFill>
                  <a:srgbClr val="2C2821"/>
                </a:solidFill>
                <a:latin typeface="Lora" pitchFamily="34" charset="0"/>
                <a:ea typeface="Lora" pitchFamily="34" charset="-122"/>
                <a:cs typeface="Lora" pitchFamily="34" charset="-120"/>
              </a:rPr>
              <a:t>शिक्षा एक मौलिक अधिकार है और महिला सशक्तिकरण के लिए आवश्यक है। यह उनकी पसंद का विस्तार करता है, उनके कौशल को बढ़ाता है और नए अवसरों के द्वार खोलता है।</a:t>
            </a:r>
            <a:endParaRPr lang="en-US" sz="1400" dirty="0"/>
          </a:p>
        </p:txBody>
      </p:sp>
      <p:sp>
        <p:nvSpPr>
          <p:cNvPr id="5" name="Shape 2"/>
          <p:cNvSpPr/>
          <p:nvPr/>
        </p:nvSpPr>
        <p:spPr>
          <a:xfrm>
            <a:off x="896779" y="2271713"/>
            <a:ext cx="22860" cy="5311735"/>
          </a:xfrm>
          <a:prstGeom prst="roundRect">
            <a:avLst>
              <a:gd name="adj" fmla="val 119202"/>
            </a:avLst>
          </a:prstGeom>
          <a:solidFill>
            <a:srgbClr val="D6D3CC"/>
          </a:solidFill>
          <a:ln/>
        </p:spPr>
      </p:sp>
      <p:sp>
        <p:nvSpPr>
          <p:cNvPr id="6" name="Shape 3"/>
          <p:cNvSpPr/>
          <p:nvPr/>
        </p:nvSpPr>
        <p:spPr>
          <a:xfrm>
            <a:off x="1089720" y="2668905"/>
            <a:ext cx="635794" cy="22860"/>
          </a:xfrm>
          <a:prstGeom prst="roundRect">
            <a:avLst>
              <a:gd name="adj" fmla="val 119202"/>
            </a:avLst>
          </a:prstGeom>
          <a:solidFill>
            <a:srgbClr val="D6D3CC"/>
          </a:solidFill>
          <a:ln/>
        </p:spPr>
      </p:sp>
      <p:sp>
        <p:nvSpPr>
          <p:cNvPr id="7" name="Shape 4"/>
          <p:cNvSpPr/>
          <p:nvPr/>
        </p:nvSpPr>
        <p:spPr>
          <a:xfrm>
            <a:off x="703838" y="2476024"/>
            <a:ext cx="408742" cy="408742"/>
          </a:xfrm>
          <a:prstGeom prst="roundRect">
            <a:avLst>
              <a:gd name="adj" fmla="val 6667"/>
            </a:avLst>
          </a:prstGeom>
          <a:solidFill>
            <a:srgbClr val="F0EDE6"/>
          </a:solidFill>
          <a:ln/>
        </p:spPr>
      </p:sp>
      <p:sp>
        <p:nvSpPr>
          <p:cNvPr id="8" name="Text 5"/>
          <p:cNvSpPr/>
          <p:nvPr/>
        </p:nvSpPr>
        <p:spPr>
          <a:xfrm>
            <a:off x="849809" y="2544128"/>
            <a:ext cx="116681" cy="272534"/>
          </a:xfrm>
          <a:prstGeom prst="rect">
            <a:avLst/>
          </a:prstGeom>
          <a:noFill/>
          <a:ln/>
        </p:spPr>
        <p:txBody>
          <a:bodyPr wrap="none" lIns="0" tIns="0" rIns="0" bIns="0" rtlCol="0" anchor="t"/>
          <a:lstStyle/>
          <a:p>
            <a:pPr algn="ctr" indent="0" marL="0">
              <a:lnSpc>
                <a:spcPts val="2100"/>
              </a:lnSpc>
              <a:buNone/>
            </a:pPr>
            <a:r>
              <a:rPr lang="en-US" sz="2100" dirty="0">
                <a:solidFill>
                  <a:srgbClr val="2C2821"/>
                </a:solidFill>
                <a:latin typeface="Alice" pitchFamily="34" charset="0"/>
                <a:ea typeface="Alice" pitchFamily="34" charset="-122"/>
                <a:cs typeface="Alice" pitchFamily="34" charset="-120"/>
              </a:rPr>
              <a:t>1</a:t>
            </a:r>
            <a:endParaRPr lang="en-US" sz="2100" dirty="0"/>
          </a:p>
        </p:txBody>
      </p:sp>
      <p:sp>
        <p:nvSpPr>
          <p:cNvPr id="9" name="Text 6"/>
          <p:cNvSpPr/>
          <p:nvPr/>
        </p:nvSpPr>
        <p:spPr>
          <a:xfrm>
            <a:off x="1907262" y="2453283"/>
            <a:ext cx="2270760" cy="283726"/>
          </a:xfrm>
          <a:prstGeom prst="rect">
            <a:avLst/>
          </a:prstGeom>
          <a:noFill/>
          <a:ln/>
        </p:spPr>
        <p:txBody>
          <a:bodyPr wrap="none" lIns="0" tIns="0" rIns="0" bIns="0" rtlCol="0" anchor="t"/>
          <a:lstStyle/>
          <a:p>
            <a:pPr algn="l" indent="0" marL="0">
              <a:lnSpc>
                <a:spcPts val="2200"/>
              </a:lnSpc>
              <a:buNone/>
            </a:pPr>
            <a:r>
              <a:rPr lang="en-US" sz="1750" dirty="0">
                <a:solidFill>
                  <a:srgbClr val="2C2821"/>
                </a:solidFill>
                <a:latin typeface="Alice" pitchFamily="34" charset="0"/>
                <a:ea typeface="Alice" pitchFamily="34" charset="-122"/>
                <a:cs typeface="Alice" pitchFamily="34" charset="-120"/>
              </a:rPr>
              <a:t>स्कूली शिक्षा </a:t>
            </a:r>
            <a:endParaRPr lang="en-US" sz="1750" dirty="0"/>
          </a:p>
        </p:txBody>
      </p:sp>
      <p:sp>
        <p:nvSpPr>
          <p:cNvPr id="10" name="Text 7"/>
          <p:cNvSpPr/>
          <p:nvPr/>
        </p:nvSpPr>
        <p:spPr>
          <a:xfrm>
            <a:off x="1907262" y="2845951"/>
            <a:ext cx="6600944" cy="290632"/>
          </a:xfrm>
          <a:prstGeom prst="rect">
            <a:avLst/>
          </a:prstGeom>
          <a:noFill/>
          <a:ln/>
        </p:spPr>
        <p:txBody>
          <a:bodyPr wrap="none" lIns="0" tIns="0" rIns="0" bIns="0" rtlCol="0" anchor="t"/>
          <a:lstStyle/>
          <a:p>
            <a:pPr algn="l" indent="0" marL="0">
              <a:lnSpc>
                <a:spcPts val="2250"/>
              </a:lnSpc>
              <a:buNone/>
            </a:pPr>
            <a:r>
              <a:rPr lang="en-US" sz="1400" dirty="0">
                <a:solidFill>
                  <a:srgbClr val="2C2821"/>
                </a:solidFill>
                <a:latin typeface="Lora" pitchFamily="34" charset="0"/>
                <a:ea typeface="Lora" pitchFamily="34" charset="-122"/>
                <a:cs typeface="Lora" pitchFamily="34" charset="-120"/>
              </a:rPr>
              <a:t>लड़कियों के लिए प्राथमिक और माध्यमिक शिक्षा तक पहुंच सुनिश्चित करना महत्वपूर्ण है।</a:t>
            </a:r>
            <a:endParaRPr lang="en-US" sz="1400" dirty="0"/>
          </a:p>
        </p:txBody>
      </p:sp>
      <p:sp>
        <p:nvSpPr>
          <p:cNvPr id="11" name="Shape 8"/>
          <p:cNvSpPr/>
          <p:nvPr/>
        </p:nvSpPr>
        <p:spPr>
          <a:xfrm>
            <a:off x="1089720" y="3896916"/>
            <a:ext cx="635794" cy="22860"/>
          </a:xfrm>
          <a:prstGeom prst="roundRect">
            <a:avLst>
              <a:gd name="adj" fmla="val 119202"/>
            </a:avLst>
          </a:prstGeom>
          <a:solidFill>
            <a:srgbClr val="D6D3CC"/>
          </a:solidFill>
          <a:ln/>
        </p:spPr>
      </p:sp>
      <p:sp>
        <p:nvSpPr>
          <p:cNvPr id="12" name="Shape 9"/>
          <p:cNvSpPr/>
          <p:nvPr/>
        </p:nvSpPr>
        <p:spPr>
          <a:xfrm>
            <a:off x="703838" y="3704034"/>
            <a:ext cx="408742" cy="408742"/>
          </a:xfrm>
          <a:prstGeom prst="roundRect">
            <a:avLst>
              <a:gd name="adj" fmla="val 6667"/>
            </a:avLst>
          </a:prstGeom>
          <a:solidFill>
            <a:srgbClr val="F0EDE6"/>
          </a:solidFill>
          <a:ln/>
        </p:spPr>
      </p:sp>
      <p:sp>
        <p:nvSpPr>
          <p:cNvPr id="13" name="Text 10"/>
          <p:cNvSpPr/>
          <p:nvPr/>
        </p:nvSpPr>
        <p:spPr>
          <a:xfrm>
            <a:off x="841236" y="3772138"/>
            <a:ext cx="133826" cy="272534"/>
          </a:xfrm>
          <a:prstGeom prst="rect">
            <a:avLst/>
          </a:prstGeom>
          <a:noFill/>
          <a:ln/>
        </p:spPr>
        <p:txBody>
          <a:bodyPr wrap="none" lIns="0" tIns="0" rIns="0" bIns="0" rtlCol="0" anchor="t"/>
          <a:lstStyle/>
          <a:p>
            <a:pPr algn="ctr" indent="0" marL="0">
              <a:lnSpc>
                <a:spcPts val="2100"/>
              </a:lnSpc>
              <a:buNone/>
            </a:pPr>
            <a:r>
              <a:rPr lang="en-US" sz="2100" dirty="0">
                <a:solidFill>
                  <a:srgbClr val="2C2821"/>
                </a:solidFill>
                <a:latin typeface="Alice" pitchFamily="34" charset="0"/>
                <a:ea typeface="Alice" pitchFamily="34" charset="-122"/>
                <a:cs typeface="Alice" pitchFamily="34" charset="-120"/>
              </a:rPr>
              <a:t>2</a:t>
            </a:r>
            <a:endParaRPr lang="en-US" sz="2100" dirty="0"/>
          </a:p>
        </p:txBody>
      </p:sp>
      <p:sp>
        <p:nvSpPr>
          <p:cNvPr id="14" name="Text 11"/>
          <p:cNvSpPr/>
          <p:nvPr/>
        </p:nvSpPr>
        <p:spPr>
          <a:xfrm>
            <a:off x="1907262" y="3681293"/>
            <a:ext cx="2270760" cy="283726"/>
          </a:xfrm>
          <a:prstGeom prst="rect">
            <a:avLst/>
          </a:prstGeom>
          <a:noFill/>
          <a:ln/>
        </p:spPr>
        <p:txBody>
          <a:bodyPr wrap="none" lIns="0" tIns="0" rIns="0" bIns="0" rtlCol="0" anchor="t"/>
          <a:lstStyle/>
          <a:p>
            <a:pPr algn="l" indent="0" marL="0">
              <a:lnSpc>
                <a:spcPts val="2200"/>
              </a:lnSpc>
              <a:buNone/>
            </a:pPr>
            <a:r>
              <a:rPr lang="en-US" sz="1750" dirty="0">
                <a:solidFill>
                  <a:srgbClr val="2C2821"/>
                </a:solidFill>
                <a:latin typeface="Alice" pitchFamily="34" charset="0"/>
                <a:ea typeface="Alice" pitchFamily="34" charset="-122"/>
                <a:cs typeface="Alice" pitchFamily="34" charset="-120"/>
              </a:rPr>
              <a:t>उच्च शिक्षा</a:t>
            </a:r>
            <a:endParaRPr lang="en-US" sz="1750" dirty="0"/>
          </a:p>
        </p:txBody>
      </p:sp>
      <p:sp>
        <p:nvSpPr>
          <p:cNvPr id="15" name="Text 12"/>
          <p:cNvSpPr/>
          <p:nvPr/>
        </p:nvSpPr>
        <p:spPr>
          <a:xfrm>
            <a:off x="1907262" y="4073962"/>
            <a:ext cx="6600944" cy="581263"/>
          </a:xfrm>
          <a:prstGeom prst="rect">
            <a:avLst/>
          </a:prstGeom>
          <a:noFill/>
          <a:ln/>
        </p:spPr>
        <p:txBody>
          <a:bodyPr wrap="square" lIns="0" tIns="0" rIns="0" bIns="0" rtlCol="0" anchor="t"/>
          <a:lstStyle/>
          <a:p>
            <a:pPr algn="l" indent="0" marL="0">
              <a:lnSpc>
                <a:spcPts val="2250"/>
              </a:lnSpc>
              <a:buNone/>
            </a:pPr>
            <a:r>
              <a:rPr lang="en-US" sz="1400" dirty="0">
                <a:solidFill>
                  <a:srgbClr val="2C2821"/>
                </a:solidFill>
                <a:latin typeface="Lora" pitchFamily="34" charset="0"/>
                <a:ea typeface="Lora" pitchFamily="34" charset="-122"/>
                <a:cs typeface="Lora" pitchFamily="34" charset="-120"/>
              </a:rPr>
              <a:t>महिलाओं को उच्च शिक्षा प्राप्त करने के अवसर प्रदान करना आर्थिक और सामाजिक गतिशीलता के लिए आवश्यक है।</a:t>
            </a:r>
            <a:endParaRPr lang="en-US" sz="1400" dirty="0"/>
          </a:p>
        </p:txBody>
      </p:sp>
      <p:sp>
        <p:nvSpPr>
          <p:cNvPr id="16" name="Shape 13"/>
          <p:cNvSpPr/>
          <p:nvPr/>
        </p:nvSpPr>
        <p:spPr>
          <a:xfrm>
            <a:off x="1089720" y="5415558"/>
            <a:ext cx="635794" cy="22860"/>
          </a:xfrm>
          <a:prstGeom prst="roundRect">
            <a:avLst>
              <a:gd name="adj" fmla="val 119202"/>
            </a:avLst>
          </a:prstGeom>
          <a:solidFill>
            <a:srgbClr val="D6D3CC"/>
          </a:solidFill>
          <a:ln/>
        </p:spPr>
      </p:sp>
      <p:sp>
        <p:nvSpPr>
          <p:cNvPr id="17" name="Shape 14"/>
          <p:cNvSpPr/>
          <p:nvPr/>
        </p:nvSpPr>
        <p:spPr>
          <a:xfrm>
            <a:off x="703838" y="5222677"/>
            <a:ext cx="408742" cy="408742"/>
          </a:xfrm>
          <a:prstGeom prst="roundRect">
            <a:avLst>
              <a:gd name="adj" fmla="val 6667"/>
            </a:avLst>
          </a:prstGeom>
          <a:solidFill>
            <a:srgbClr val="F0EDE6"/>
          </a:solidFill>
          <a:ln/>
        </p:spPr>
      </p:sp>
      <p:sp>
        <p:nvSpPr>
          <p:cNvPr id="18" name="Text 15"/>
          <p:cNvSpPr/>
          <p:nvPr/>
        </p:nvSpPr>
        <p:spPr>
          <a:xfrm>
            <a:off x="841831" y="5290780"/>
            <a:ext cx="132755" cy="272534"/>
          </a:xfrm>
          <a:prstGeom prst="rect">
            <a:avLst/>
          </a:prstGeom>
          <a:noFill/>
          <a:ln/>
        </p:spPr>
        <p:txBody>
          <a:bodyPr wrap="none" lIns="0" tIns="0" rIns="0" bIns="0" rtlCol="0" anchor="t"/>
          <a:lstStyle/>
          <a:p>
            <a:pPr algn="ctr" indent="0" marL="0">
              <a:lnSpc>
                <a:spcPts val="2100"/>
              </a:lnSpc>
              <a:buNone/>
            </a:pPr>
            <a:r>
              <a:rPr lang="en-US" sz="2100" dirty="0">
                <a:solidFill>
                  <a:srgbClr val="2C2821"/>
                </a:solidFill>
                <a:latin typeface="Alice" pitchFamily="34" charset="0"/>
                <a:ea typeface="Alice" pitchFamily="34" charset="-122"/>
                <a:cs typeface="Alice" pitchFamily="34" charset="-120"/>
              </a:rPr>
              <a:t>3</a:t>
            </a:r>
            <a:endParaRPr lang="en-US" sz="2100" dirty="0"/>
          </a:p>
        </p:txBody>
      </p:sp>
      <p:sp>
        <p:nvSpPr>
          <p:cNvPr id="19" name="Text 16"/>
          <p:cNvSpPr/>
          <p:nvPr/>
        </p:nvSpPr>
        <p:spPr>
          <a:xfrm>
            <a:off x="1907262" y="5199936"/>
            <a:ext cx="2270760" cy="283726"/>
          </a:xfrm>
          <a:prstGeom prst="rect">
            <a:avLst/>
          </a:prstGeom>
          <a:noFill/>
          <a:ln/>
        </p:spPr>
        <p:txBody>
          <a:bodyPr wrap="none" lIns="0" tIns="0" rIns="0" bIns="0" rtlCol="0" anchor="t"/>
          <a:lstStyle/>
          <a:p>
            <a:pPr algn="l" indent="0" marL="0">
              <a:lnSpc>
                <a:spcPts val="2200"/>
              </a:lnSpc>
              <a:buNone/>
            </a:pPr>
            <a:r>
              <a:rPr lang="en-US" sz="1750" dirty="0">
                <a:solidFill>
                  <a:srgbClr val="2C2821"/>
                </a:solidFill>
                <a:latin typeface="Alice" pitchFamily="34" charset="0"/>
                <a:ea typeface="Alice" pitchFamily="34" charset="-122"/>
                <a:cs typeface="Alice" pitchFamily="34" charset="-120"/>
              </a:rPr>
              <a:t>व्यावसायिक प्रशिक्षण</a:t>
            </a:r>
            <a:endParaRPr lang="en-US" sz="1750" dirty="0"/>
          </a:p>
        </p:txBody>
      </p:sp>
      <p:sp>
        <p:nvSpPr>
          <p:cNvPr id="20" name="Text 17"/>
          <p:cNvSpPr/>
          <p:nvPr/>
        </p:nvSpPr>
        <p:spPr>
          <a:xfrm>
            <a:off x="1907262" y="5592604"/>
            <a:ext cx="6600944" cy="290632"/>
          </a:xfrm>
          <a:prstGeom prst="rect">
            <a:avLst/>
          </a:prstGeom>
          <a:noFill/>
          <a:ln/>
        </p:spPr>
        <p:txBody>
          <a:bodyPr wrap="none" lIns="0" tIns="0" rIns="0" bIns="0" rtlCol="0" anchor="t"/>
          <a:lstStyle/>
          <a:p>
            <a:pPr algn="l" indent="0" marL="0">
              <a:lnSpc>
                <a:spcPts val="2250"/>
              </a:lnSpc>
              <a:buNone/>
            </a:pPr>
            <a:r>
              <a:rPr lang="en-US" sz="1400" dirty="0">
                <a:solidFill>
                  <a:srgbClr val="2C2821"/>
                </a:solidFill>
                <a:latin typeface="Lora" pitchFamily="34" charset="0"/>
                <a:ea typeface="Lora" pitchFamily="34" charset="-122"/>
                <a:cs typeface="Lora" pitchFamily="34" charset="-120"/>
              </a:rPr>
              <a:t>कौशल विकास कार्यक्रम महिलाओं को रोजगार के लिए मूल्यवान कौशल से सुसज्जित कर सकते हैं।</a:t>
            </a:r>
            <a:endParaRPr lang="en-US" sz="1400" dirty="0"/>
          </a:p>
        </p:txBody>
      </p:sp>
      <p:sp>
        <p:nvSpPr>
          <p:cNvPr id="21" name="Shape 18"/>
          <p:cNvSpPr/>
          <p:nvPr/>
        </p:nvSpPr>
        <p:spPr>
          <a:xfrm>
            <a:off x="1089720" y="6643568"/>
            <a:ext cx="635794" cy="22860"/>
          </a:xfrm>
          <a:prstGeom prst="roundRect">
            <a:avLst>
              <a:gd name="adj" fmla="val 119202"/>
            </a:avLst>
          </a:prstGeom>
          <a:solidFill>
            <a:srgbClr val="D6D3CC"/>
          </a:solidFill>
          <a:ln/>
        </p:spPr>
      </p:sp>
      <p:sp>
        <p:nvSpPr>
          <p:cNvPr id="22" name="Shape 19"/>
          <p:cNvSpPr/>
          <p:nvPr/>
        </p:nvSpPr>
        <p:spPr>
          <a:xfrm>
            <a:off x="703838" y="6450687"/>
            <a:ext cx="408742" cy="408742"/>
          </a:xfrm>
          <a:prstGeom prst="roundRect">
            <a:avLst>
              <a:gd name="adj" fmla="val 6667"/>
            </a:avLst>
          </a:prstGeom>
          <a:solidFill>
            <a:srgbClr val="F0EDE6"/>
          </a:solidFill>
          <a:ln/>
        </p:spPr>
      </p:sp>
      <p:sp>
        <p:nvSpPr>
          <p:cNvPr id="23" name="Text 20"/>
          <p:cNvSpPr/>
          <p:nvPr/>
        </p:nvSpPr>
        <p:spPr>
          <a:xfrm>
            <a:off x="840641" y="6518791"/>
            <a:ext cx="135136" cy="272534"/>
          </a:xfrm>
          <a:prstGeom prst="rect">
            <a:avLst/>
          </a:prstGeom>
          <a:noFill/>
          <a:ln/>
        </p:spPr>
        <p:txBody>
          <a:bodyPr wrap="none" lIns="0" tIns="0" rIns="0" bIns="0" rtlCol="0" anchor="t"/>
          <a:lstStyle/>
          <a:p>
            <a:pPr algn="ctr" indent="0" marL="0">
              <a:lnSpc>
                <a:spcPts val="2100"/>
              </a:lnSpc>
              <a:buNone/>
            </a:pPr>
            <a:r>
              <a:rPr lang="en-US" sz="2100" dirty="0">
                <a:solidFill>
                  <a:srgbClr val="2C2821"/>
                </a:solidFill>
                <a:latin typeface="Alice" pitchFamily="34" charset="0"/>
                <a:ea typeface="Alice" pitchFamily="34" charset="-122"/>
                <a:cs typeface="Alice" pitchFamily="34" charset="-120"/>
              </a:rPr>
              <a:t>4</a:t>
            </a:r>
            <a:endParaRPr lang="en-US" sz="2100" dirty="0"/>
          </a:p>
        </p:txBody>
      </p:sp>
      <p:sp>
        <p:nvSpPr>
          <p:cNvPr id="24" name="Text 21"/>
          <p:cNvSpPr/>
          <p:nvPr/>
        </p:nvSpPr>
        <p:spPr>
          <a:xfrm>
            <a:off x="1907262" y="6427946"/>
            <a:ext cx="2270760" cy="283726"/>
          </a:xfrm>
          <a:prstGeom prst="rect">
            <a:avLst/>
          </a:prstGeom>
          <a:noFill/>
          <a:ln/>
        </p:spPr>
        <p:txBody>
          <a:bodyPr wrap="none" lIns="0" tIns="0" rIns="0" bIns="0" rtlCol="0" anchor="t"/>
          <a:lstStyle/>
          <a:p>
            <a:pPr algn="l" indent="0" marL="0">
              <a:lnSpc>
                <a:spcPts val="2200"/>
              </a:lnSpc>
              <a:buNone/>
            </a:pPr>
            <a:r>
              <a:rPr lang="en-US" sz="1750" dirty="0">
                <a:solidFill>
                  <a:srgbClr val="2C2821"/>
                </a:solidFill>
                <a:latin typeface="Alice" pitchFamily="34" charset="0"/>
                <a:ea typeface="Alice" pitchFamily="34" charset="-122"/>
                <a:cs typeface="Alice" pitchFamily="34" charset="-120"/>
              </a:rPr>
              <a:t>डिजिटल साक्षरता </a:t>
            </a:r>
            <a:endParaRPr lang="en-US" sz="1750" dirty="0"/>
          </a:p>
        </p:txBody>
      </p:sp>
      <p:sp>
        <p:nvSpPr>
          <p:cNvPr id="25" name="Text 22"/>
          <p:cNvSpPr/>
          <p:nvPr/>
        </p:nvSpPr>
        <p:spPr>
          <a:xfrm>
            <a:off x="1907262" y="6820614"/>
            <a:ext cx="6600944" cy="581263"/>
          </a:xfrm>
          <a:prstGeom prst="rect">
            <a:avLst/>
          </a:prstGeom>
          <a:noFill/>
          <a:ln/>
        </p:spPr>
        <p:txBody>
          <a:bodyPr wrap="square" lIns="0" tIns="0" rIns="0" bIns="0" rtlCol="0" anchor="t"/>
          <a:lstStyle/>
          <a:p>
            <a:pPr algn="l" indent="0" marL="0">
              <a:lnSpc>
                <a:spcPts val="2250"/>
              </a:lnSpc>
              <a:buNone/>
            </a:pPr>
            <a:r>
              <a:rPr lang="en-US" sz="1400" dirty="0">
                <a:solidFill>
                  <a:srgbClr val="2C2821"/>
                </a:solidFill>
                <a:latin typeface="Lora" pitchFamily="34" charset="0"/>
                <a:ea typeface="Lora" pitchFamily="34" charset="-122"/>
                <a:cs typeface="Lora" pitchFamily="34" charset="-120"/>
              </a:rPr>
              <a:t>डिजिटल कौशल के साथ महिलाओं को सशक्त बनाने से सीखने, काम करने और उद्यमिता के अवसर खुलते हैं।</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2024-10-07T11:10:24Z</dcterms:created>
  <dcterms:modified xsi:type="dcterms:W3CDTF">2024-10-07T11:10:24Z</dcterms:modified>
</cp:coreProperties>
</file>